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7" r:id="rId5"/>
    <p:sldId id="260" r:id="rId6"/>
    <p:sldId id="261" r:id="rId7"/>
    <p:sldId id="262" r:id="rId8"/>
    <p:sldId id="266" r:id="rId9"/>
    <p:sldId id="264" r:id="rId10"/>
    <p:sldId id="265" r:id="rId11"/>
    <p:sldId id="268" r:id="rId12"/>
  </p:sldIdLst>
  <p:sldSz cx="9144000" cy="6858000" type="screen4x3"/>
  <p:notesSz cx="6858000" cy="9144000"/>
  <p:defaultTextStyle>
    <a:defPPr>
      <a:defRPr lang="en-GB"/>
    </a:defPPr>
    <a:lvl1pPr algn="l" rtl="0" fontAlgn="base">
      <a:spcBef>
        <a:spcPct val="50000"/>
      </a:spcBef>
      <a:spcAft>
        <a:spcPct val="0"/>
      </a:spcAft>
      <a:defRPr sz="2400" b="1" kern="1200">
        <a:solidFill>
          <a:schemeClr val="tx1"/>
        </a:solidFill>
        <a:latin typeface="Comic Sans MS" panose="030F0702030302020204" pitchFamily="66" charset="0"/>
        <a:ea typeface="+mn-ea"/>
        <a:cs typeface="+mn-cs"/>
      </a:defRPr>
    </a:lvl1pPr>
    <a:lvl2pPr marL="457200" algn="l" rtl="0" fontAlgn="base">
      <a:spcBef>
        <a:spcPct val="50000"/>
      </a:spcBef>
      <a:spcAft>
        <a:spcPct val="0"/>
      </a:spcAft>
      <a:defRPr sz="2400" b="1" kern="1200">
        <a:solidFill>
          <a:schemeClr val="tx1"/>
        </a:solidFill>
        <a:latin typeface="Comic Sans MS" panose="030F0702030302020204" pitchFamily="66" charset="0"/>
        <a:ea typeface="+mn-ea"/>
        <a:cs typeface="+mn-cs"/>
      </a:defRPr>
    </a:lvl2pPr>
    <a:lvl3pPr marL="914400" algn="l" rtl="0" fontAlgn="base">
      <a:spcBef>
        <a:spcPct val="50000"/>
      </a:spcBef>
      <a:spcAft>
        <a:spcPct val="0"/>
      </a:spcAft>
      <a:defRPr sz="2400" b="1" kern="1200">
        <a:solidFill>
          <a:schemeClr val="tx1"/>
        </a:solidFill>
        <a:latin typeface="Comic Sans MS" panose="030F0702030302020204" pitchFamily="66" charset="0"/>
        <a:ea typeface="+mn-ea"/>
        <a:cs typeface="+mn-cs"/>
      </a:defRPr>
    </a:lvl3pPr>
    <a:lvl4pPr marL="1371600" algn="l" rtl="0" fontAlgn="base">
      <a:spcBef>
        <a:spcPct val="50000"/>
      </a:spcBef>
      <a:spcAft>
        <a:spcPct val="0"/>
      </a:spcAft>
      <a:defRPr sz="2400" b="1" kern="1200">
        <a:solidFill>
          <a:schemeClr val="tx1"/>
        </a:solidFill>
        <a:latin typeface="Comic Sans MS" panose="030F0702030302020204" pitchFamily="66" charset="0"/>
        <a:ea typeface="+mn-ea"/>
        <a:cs typeface="+mn-cs"/>
      </a:defRPr>
    </a:lvl4pPr>
    <a:lvl5pPr marL="1828800" algn="l" rtl="0" fontAlgn="base">
      <a:spcBef>
        <a:spcPct val="5000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5" d="100"/>
          <a:sy n="95" d="100"/>
        </p:scale>
        <p:origin x="8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8580D6-A596-3F6C-FCEA-9C1216DA977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099" name="Rectangle 3">
            <a:extLst>
              <a:ext uri="{FF2B5EF4-FFF2-40B4-BE49-F238E27FC236}">
                <a16:creationId xmlns:a16="http://schemas.microsoft.com/office/drawing/2014/main" id="{5175D81A-C643-AC99-09EA-5511A21931D3}"/>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100" name="Rectangle 4">
            <a:extLst>
              <a:ext uri="{FF2B5EF4-FFF2-40B4-BE49-F238E27FC236}">
                <a16:creationId xmlns:a16="http://schemas.microsoft.com/office/drawing/2014/main" id="{ED8320E7-D63E-9160-A9AC-8B94A5008920}"/>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01" name="Rectangle 5">
            <a:extLst>
              <a:ext uri="{FF2B5EF4-FFF2-40B4-BE49-F238E27FC236}">
                <a16:creationId xmlns:a16="http://schemas.microsoft.com/office/drawing/2014/main" id="{EAD74139-8D6B-9F56-4138-737CB20C1AB3}"/>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342364-907C-4E48-9DDC-64D3BD80FFF0}"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740C593-E7F9-6886-47AB-BB0E48358AA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075" name="Rectangle 3">
            <a:extLst>
              <a:ext uri="{FF2B5EF4-FFF2-40B4-BE49-F238E27FC236}">
                <a16:creationId xmlns:a16="http://schemas.microsoft.com/office/drawing/2014/main" id="{A4A5300B-3DC8-9679-5A0C-5A31477916C0}"/>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076" name="Rectangle 4">
            <a:extLst>
              <a:ext uri="{FF2B5EF4-FFF2-40B4-BE49-F238E27FC236}">
                <a16:creationId xmlns:a16="http://schemas.microsoft.com/office/drawing/2014/main" id="{72F5CC3B-8E25-276B-4323-53731FAF363A}"/>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2F8B0C1C-FAA4-8D80-D5FC-90E2437E9862}"/>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8" name="Rectangle 6">
            <a:extLst>
              <a:ext uri="{FF2B5EF4-FFF2-40B4-BE49-F238E27FC236}">
                <a16:creationId xmlns:a16="http://schemas.microsoft.com/office/drawing/2014/main" id="{D3840774-3E87-6691-A2D3-EA0003530F16}"/>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079" name="Rectangle 7">
            <a:extLst>
              <a:ext uri="{FF2B5EF4-FFF2-40B4-BE49-F238E27FC236}">
                <a16:creationId xmlns:a16="http://schemas.microsoft.com/office/drawing/2014/main" id="{2A7ECC90-AB03-4C67-0751-B6A4024E475C}"/>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C3B0D5-8063-4EC7-8371-886280E8475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B2221B-3FF3-4B8E-0876-EC5D2773D37D}"/>
              </a:ext>
            </a:extLst>
          </p:cNvPr>
          <p:cNvSpPr>
            <a:spLocks noGrp="1" noChangeArrowheads="1"/>
          </p:cNvSpPr>
          <p:nvPr>
            <p:ph type="sldNum" sz="quarter" idx="5"/>
          </p:nvPr>
        </p:nvSpPr>
        <p:spPr>
          <a:ln/>
        </p:spPr>
        <p:txBody>
          <a:bodyPr/>
          <a:lstStyle/>
          <a:p>
            <a:fld id="{82F53154-C29A-405B-AB6C-84ED0D7C5A9E}" type="slidenum">
              <a:rPr lang="en-GB" altLang="en-US"/>
              <a:pPr/>
              <a:t>1</a:t>
            </a:fld>
            <a:endParaRPr lang="en-GB" altLang="en-US"/>
          </a:p>
        </p:txBody>
      </p:sp>
      <p:sp>
        <p:nvSpPr>
          <p:cNvPr id="17410" name="Rectangle 2">
            <a:extLst>
              <a:ext uri="{FF2B5EF4-FFF2-40B4-BE49-F238E27FC236}">
                <a16:creationId xmlns:a16="http://schemas.microsoft.com/office/drawing/2014/main" id="{396A6F68-ADDB-832E-3849-0B766D141A67}"/>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BE96F5DE-6794-39CE-74D2-DC077E804E8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0DAB04-DD8C-27EA-4FCB-32575F327437}"/>
              </a:ext>
            </a:extLst>
          </p:cNvPr>
          <p:cNvSpPr>
            <a:spLocks noGrp="1" noChangeArrowheads="1"/>
          </p:cNvSpPr>
          <p:nvPr>
            <p:ph type="sldNum" sz="quarter" idx="5"/>
          </p:nvPr>
        </p:nvSpPr>
        <p:spPr>
          <a:ln/>
        </p:spPr>
        <p:txBody>
          <a:bodyPr/>
          <a:lstStyle/>
          <a:p>
            <a:fld id="{B3187D33-255C-4C17-BD55-663603E39B2B}" type="slidenum">
              <a:rPr lang="en-GB" altLang="en-US"/>
              <a:pPr/>
              <a:t>10</a:t>
            </a:fld>
            <a:endParaRPr lang="en-GB" altLang="en-US"/>
          </a:p>
        </p:txBody>
      </p:sp>
      <p:sp>
        <p:nvSpPr>
          <p:cNvPr id="26626" name="Rectangle 2">
            <a:extLst>
              <a:ext uri="{FF2B5EF4-FFF2-40B4-BE49-F238E27FC236}">
                <a16:creationId xmlns:a16="http://schemas.microsoft.com/office/drawing/2014/main" id="{ECE8738F-E627-F647-3913-B2D00E148B08}"/>
              </a:ext>
            </a:extLst>
          </p:cNvPr>
          <p:cNvSpPr>
            <a:spLocks noChangeArrowheads="1" noTextEdit="1"/>
          </p:cNvSpPr>
          <p:nvPr>
            <p:ph type="sldImg"/>
          </p:nvPr>
        </p:nvSpPr>
        <p:spPr>
          <a:ln/>
        </p:spPr>
      </p:sp>
      <p:sp>
        <p:nvSpPr>
          <p:cNvPr id="26627" name="Rectangle 3">
            <a:extLst>
              <a:ext uri="{FF2B5EF4-FFF2-40B4-BE49-F238E27FC236}">
                <a16:creationId xmlns:a16="http://schemas.microsoft.com/office/drawing/2014/main" id="{DA592135-B4BC-762F-EA98-A724A8DB4EC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97D0EF-587D-5C41-AC12-1B2150688044}"/>
              </a:ext>
            </a:extLst>
          </p:cNvPr>
          <p:cNvSpPr>
            <a:spLocks noGrp="1" noChangeArrowheads="1"/>
          </p:cNvSpPr>
          <p:nvPr>
            <p:ph type="sldNum" sz="quarter" idx="5"/>
          </p:nvPr>
        </p:nvSpPr>
        <p:spPr>
          <a:ln/>
        </p:spPr>
        <p:txBody>
          <a:bodyPr/>
          <a:lstStyle/>
          <a:p>
            <a:fld id="{08AD6404-4BD2-473B-8918-E4771B796AD6}" type="slidenum">
              <a:rPr lang="en-GB" altLang="en-US"/>
              <a:pPr/>
              <a:t>11</a:t>
            </a:fld>
            <a:endParaRPr lang="en-GB" altLang="en-US"/>
          </a:p>
        </p:txBody>
      </p:sp>
      <p:sp>
        <p:nvSpPr>
          <p:cNvPr id="28674" name="Rectangle 2">
            <a:extLst>
              <a:ext uri="{FF2B5EF4-FFF2-40B4-BE49-F238E27FC236}">
                <a16:creationId xmlns:a16="http://schemas.microsoft.com/office/drawing/2014/main" id="{C176B567-E73B-7049-9608-89FD0A50F0AC}"/>
              </a:ext>
            </a:extLst>
          </p:cNvPr>
          <p:cNvSpPr>
            <a:spLocks noChangeArrowheads="1" noTextEdit="1"/>
          </p:cNvSpPr>
          <p:nvPr>
            <p:ph type="sldImg"/>
          </p:nvPr>
        </p:nvSpPr>
        <p:spPr>
          <a:xfrm>
            <a:off x="1144588" y="685800"/>
            <a:ext cx="4572000" cy="3429000"/>
          </a:xfrm>
          <a:ln/>
        </p:spPr>
      </p:sp>
      <p:sp>
        <p:nvSpPr>
          <p:cNvPr id="28675" name="Rectangle 3">
            <a:extLst>
              <a:ext uri="{FF2B5EF4-FFF2-40B4-BE49-F238E27FC236}">
                <a16:creationId xmlns:a16="http://schemas.microsoft.com/office/drawing/2014/main" id="{5C38D516-4CF1-FCB1-1B54-2827B26B894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F944C3-55D8-6C7E-C1A6-2C9AFA3666A8}"/>
              </a:ext>
            </a:extLst>
          </p:cNvPr>
          <p:cNvSpPr>
            <a:spLocks noGrp="1" noChangeArrowheads="1"/>
          </p:cNvSpPr>
          <p:nvPr>
            <p:ph type="sldNum" sz="quarter" idx="5"/>
          </p:nvPr>
        </p:nvSpPr>
        <p:spPr>
          <a:ln/>
        </p:spPr>
        <p:txBody>
          <a:bodyPr/>
          <a:lstStyle/>
          <a:p>
            <a:fld id="{F23C48D4-62CC-471F-BF7D-BBA1D9F649DF}" type="slidenum">
              <a:rPr lang="en-GB" altLang="en-US"/>
              <a:pPr/>
              <a:t>2</a:t>
            </a:fld>
            <a:endParaRPr lang="en-GB" altLang="en-US"/>
          </a:p>
        </p:txBody>
      </p:sp>
      <p:sp>
        <p:nvSpPr>
          <p:cNvPr id="18434" name="Rectangle 2">
            <a:extLst>
              <a:ext uri="{FF2B5EF4-FFF2-40B4-BE49-F238E27FC236}">
                <a16:creationId xmlns:a16="http://schemas.microsoft.com/office/drawing/2014/main" id="{445B2128-C96F-93C9-D8AC-0DF294F6F052}"/>
              </a:ext>
            </a:extLst>
          </p:cNvPr>
          <p:cNvSpPr>
            <a:spLocks noChangeArrowheads="1" noTextEdit="1"/>
          </p:cNvSpPr>
          <p:nvPr>
            <p:ph type="sldImg"/>
          </p:nvPr>
        </p:nvSpPr>
        <p:spPr>
          <a:ln/>
        </p:spPr>
      </p:sp>
      <p:sp>
        <p:nvSpPr>
          <p:cNvPr id="18435" name="Rectangle 3">
            <a:extLst>
              <a:ext uri="{FF2B5EF4-FFF2-40B4-BE49-F238E27FC236}">
                <a16:creationId xmlns:a16="http://schemas.microsoft.com/office/drawing/2014/main" id="{E7D26FC3-B375-812B-15B5-1B3EE2E0E6B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D89B151-3EF4-BCF8-6CEB-2685A716816F}"/>
              </a:ext>
            </a:extLst>
          </p:cNvPr>
          <p:cNvSpPr>
            <a:spLocks noGrp="1" noChangeArrowheads="1"/>
          </p:cNvSpPr>
          <p:nvPr>
            <p:ph type="sldNum" sz="quarter" idx="5"/>
          </p:nvPr>
        </p:nvSpPr>
        <p:spPr>
          <a:ln/>
        </p:spPr>
        <p:txBody>
          <a:bodyPr/>
          <a:lstStyle/>
          <a:p>
            <a:fld id="{414538F1-46AD-4A3A-8476-C46DD3EF320E}" type="slidenum">
              <a:rPr lang="en-GB" altLang="en-US"/>
              <a:pPr/>
              <a:t>3</a:t>
            </a:fld>
            <a:endParaRPr lang="en-GB" altLang="en-US"/>
          </a:p>
        </p:txBody>
      </p:sp>
      <p:sp>
        <p:nvSpPr>
          <p:cNvPr id="19458" name="Rectangle 2">
            <a:extLst>
              <a:ext uri="{FF2B5EF4-FFF2-40B4-BE49-F238E27FC236}">
                <a16:creationId xmlns:a16="http://schemas.microsoft.com/office/drawing/2014/main" id="{DABECCBA-2DB6-ED14-1D1B-32D13C2EB6FC}"/>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D3426C6F-FCD8-18DD-71EF-5D0C95FFE26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BAC820-D605-E583-F702-1B13865835BD}"/>
              </a:ext>
            </a:extLst>
          </p:cNvPr>
          <p:cNvSpPr>
            <a:spLocks noGrp="1" noChangeArrowheads="1"/>
          </p:cNvSpPr>
          <p:nvPr>
            <p:ph type="sldNum" sz="quarter" idx="5"/>
          </p:nvPr>
        </p:nvSpPr>
        <p:spPr>
          <a:ln/>
        </p:spPr>
        <p:txBody>
          <a:bodyPr/>
          <a:lstStyle/>
          <a:p>
            <a:fld id="{C46774CC-8AD8-4D19-B299-134DA2113808}" type="slidenum">
              <a:rPr lang="en-GB" altLang="en-US"/>
              <a:pPr/>
              <a:t>4</a:t>
            </a:fld>
            <a:endParaRPr lang="en-GB" altLang="en-US"/>
          </a:p>
        </p:txBody>
      </p:sp>
      <p:sp>
        <p:nvSpPr>
          <p:cNvPr id="20482" name="Rectangle 2">
            <a:extLst>
              <a:ext uri="{FF2B5EF4-FFF2-40B4-BE49-F238E27FC236}">
                <a16:creationId xmlns:a16="http://schemas.microsoft.com/office/drawing/2014/main" id="{910E8273-24A2-AD5B-CC4E-5618817769BC}"/>
              </a:ext>
            </a:extLst>
          </p:cNvPr>
          <p:cNvSpPr>
            <a:spLocks noChangeArrowheads="1" noTextEdit="1"/>
          </p:cNvSpPr>
          <p:nvPr>
            <p:ph type="sldImg"/>
          </p:nvPr>
        </p:nvSpPr>
        <p:spPr>
          <a:ln/>
        </p:spPr>
      </p:sp>
      <p:sp>
        <p:nvSpPr>
          <p:cNvPr id="20483" name="Rectangle 3">
            <a:extLst>
              <a:ext uri="{FF2B5EF4-FFF2-40B4-BE49-F238E27FC236}">
                <a16:creationId xmlns:a16="http://schemas.microsoft.com/office/drawing/2014/main" id="{5039816A-8261-6612-F98C-BEEFE11A8E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5E3F0C-4C46-CB38-6C5A-3AD7F7FFFBA4}"/>
              </a:ext>
            </a:extLst>
          </p:cNvPr>
          <p:cNvSpPr>
            <a:spLocks noGrp="1" noChangeArrowheads="1"/>
          </p:cNvSpPr>
          <p:nvPr>
            <p:ph type="sldNum" sz="quarter" idx="5"/>
          </p:nvPr>
        </p:nvSpPr>
        <p:spPr>
          <a:ln/>
        </p:spPr>
        <p:txBody>
          <a:bodyPr/>
          <a:lstStyle/>
          <a:p>
            <a:fld id="{F4BE0A3C-45D9-4327-B513-65DCBF1C17D0}" type="slidenum">
              <a:rPr lang="en-GB" altLang="en-US"/>
              <a:pPr/>
              <a:t>5</a:t>
            </a:fld>
            <a:endParaRPr lang="en-GB" altLang="en-US"/>
          </a:p>
        </p:txBody>
      </p:sp>
      <p:sp>
        <p:nvSpPr>
          <p:cNvPr id="21506" name="Rectangle 2">
            <a:extLst>
              <a:ext uri="{FF2B5EF4-FFF2-40B4-BE49-F238E27FC236}">
                <a16:creationId xmlns:a16="http://schemas.microsoft.com/office/drawing/2014/main" id="{20096EA6-9855-3C38-584E-139057676DC9}"/>
              </a:ext>
            </a:extLst>
          </p:cNvPr>
          <p:cNvSpPr>
            <a:spLocks noChangeArrowheads="1" noTextEdit="1"/>
          </p:cNvSpPr>
          <p:nvPr>
            <p:ph type="sldImg"/>
          </p:nvPr>
        </p:nvSpPr>
        <p:spPr>
          <a:ln/>
        </p:spPr>
      </p:sp>
      <p:sp>
        <p:nvSpPr>
          <p:cNvPr id="21507" name="Rectangle 3">
            <a:extLst>
              <a:ext uri="{FF2B5EF4-FFF2-40B4-BE49-F238E27FC236}">
                <a16:creationId xmlns:a16="http://schemas.microsoft.com/office/drawing/2014/main" id="{D7104605-270D-5B74-B8F9-425C21B473E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81890D-F22E-2AC4-8976-9B7CC790FA5A}"/>
              </a:ext>
            </a:extLst>
          </p:cNvPr>
          <p:cNvSpPr>
            <a:spLocks noGrp="1" noChangeArrowheads="1"/>
          </p:cNvSpPr>
          <p:nvPr>
            <p:ph type="sldNum" sz="quarter" idx="5"/>
          </p:nvPr>
        </p:nvSpPr>
        <p:spPr>
          <a:ln/>
        </p:spPr>
        <p:txBody>
          <a:bodyPr/>
          <a:lstStyle/>
          <a:p>
            <a:fld id="{68B87F4F-DE25-4F6C-B0E5-97705F042FEF}" type="slidenum">
              <a:rPr lang="en-GB" altLang="en-US"/>
              <a:pPr/>
              <a:t>6</a:t>
            </a:fld>
            <a:endParaRPr lang="en-GB" altLang="en-US"/>
          </a:p>
        </p:txBody>
      </p:sp>
      <p:sp>
        <p:nvSpPr>
          <p:cNvPr id="22530" name="Rectangle 2">
            <a:extLst>
              <a:ext uri="{FF2B5EF4-FFF2-40B4-BE49-F238E27FC236}">
                <a16:creationId xmlns:a16="http://schemas.microsoft.com/office/drawing/2014/main" id="{0EF6A812-B649-0475-F748-1E4F5344B4BA}"/>
              </a:ext>
            </a:extLst>
          </p:cNvPr>
          <p:cNvSpPr>
            <a:spLocks noChangeArrowheads="1" noTextEdit="1"/>
          </p:cNvSpPr>
          <p:nvPr>
            <p:ph type="sldImg"/>
          </p:nvPr>
        </p:nvSpPr>
        <p:spPr>
          <a:ln/>
        </p:spPr>
      </p:sp>
      <p:sp>
        <p:nvSpPr>
          <p:cNvPr id="22531" name="Rectangle 3">
            <a:extLst>
              <a:ext uri="{FF2B5EF4-FFF2-40B4-BE49-F238E27FC236}">
                <a16:creationId xmlns:a16="http://schemas.microsoft.com/office/drawing/2014/main" id="{0A5454C8-E1C9-DCB8-A7D3-784FF93F48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925950-D707-B52F-50F3-535BBA2618DC}"/>
              </a:ext>
            </a:extLst>
          </p:cNvPr>
          <p:cNvSpPr>
            <a:spLocks noGrp="1" noChangeArrowheads="1"/>
          </p:cNvSpPr>
          <p:nvPr>
            <p:ph type="sldNum" sz="quarter" idx="5"/>
          </p:nvPr>
        </p:nvSpPr>
        <p:spPr>
          <a:ln/>
        </p:spPr>
        <p:txBody>
          <a:bodyPr/>
          <a:lstStyle/>
          <a:p>
            <a:fld id="{30181444-F94C-463A-975E-5AEE8F8AD713}" type="slidenum">
              <a:rPr lang="en-GB" altLang="en-US"/>
              <a:pPr/>
              <a:t>7</a:t>
            </a:fld>
            <a:endParaRPr lang="en-GB" altLang="en-US"/>
          </a:p>
        </p:txBody>
      </p:sp>
      <p:sp>
        <p:nvSpPr>
          <p:cNvPr id="23554" name="Rectangle 2">
            <a:extLst>
              <a:ext uri="{FF2B5EF4-FFF2-40B4-BE49-F238E27FC236}">
                <a16:creationId xmlns:a16="http://schemas.microsoft.com/office/drawing/2014/main" id="{5C56C873-1D65-8150-D6DC-AEC5782DD29D}"/>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2C88D844-B733-6EED-F14C-DBFADEBF451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3DCD37-1814-B2F4-70C5-AEAAFBC4FE42}"/>
              </a:ext>
            </a:extLst>
          </p:cNvPr>
          <p:cNvSpPr>
            <a:spLocks noGrp="1" noChangeArrowheads="1"/>
          </p:cNvSpPr>
          <p:nvPr>
            <p:ph type="sldNum" sz="quarter" idx="5"/>
          </p:nvPr>
        </p:nvSpPr>
        <p:spPr>
          <a:ln/>
        </p:spPr>
        <p:txBody>
          <a:bodyPr/>
          <a:lstStyle/>
          <a:p>
            <a:fld id="{07E1D877-4281-40E6-A220-11971E6FD17B}" type="slidenum">
              <a:rPr lang="en-GB" altLang="en-US"/>
              <a:pPr/>
              <a:t>8</a:t>
            </a:fld>
            <a:endParaRPr lang="en-GB" altLang="en-US"/>
          </a:p>
        </p:txBody>
      </p:sp>
      <p:sp>
        <p:nvSpPr>
          <p:cNvPr id="24578" name="Rectangle 2">
            <a:extLst>
              <a:ext uri="{FF2B5EF4-FFF2-40B4-BE49-F238E27FC236}">
                <a16:creationId xmlns:a16="http://schemas.microsoft.com/office/drawing/2014/main" id="{ADCA7F7C-4E8A-25E2-E98A-A4C08D9FD752}"/>
              </a:ext>
            </a:extLst>
          </p:cNvPr>
          <p:cNvSpPr>
            <a:spLocks noChangeArrowheads="1" noTextEdit="1"/>
          </p:cNvSpPr>
          <p:nvPr>
            <p:ph type="sldImg"/>
          </p:nvPr>
        </p:nvSpPr>
        <p:spPr>
          <a:ln/>
        </p:spPr>
      </p:sp>
      <p:sp>
        <p:nvSpPr>
          <p:cNvPr id="24579" name="Rectangle 3">
            <a:extLst>
              <a:ext uri="{FF2B5EF4-FFF2-40B4-BE49-F238E27FC236}">
                <a16:creationId xmlns:a16="http://schemas.microsoft.com/office/drawing/2014/main" id="{2C05FD61-4F0A-BE93-A2FA-FB7E03EC652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BBED23-256A-996E-6FCC-5076FC9FF544}"/>
              </a:ext>
            </a:extLst>
          </p:cNvPr>
          <p:cNvSpPr>
            <a:spLocks noGrp="1" noChangeArrowheads="1"/>
          </p:cNvSpPr>
          <p:nvPr>
            <p:ph type="sldNum" sz="quarter" idx="5"/>
          </p:nvPr>
        </p:nvSpPr>
        <p:spPr>
          <a:ln/>
        </p:spPr>
        <p:txBody>
          <a:bodyPr/>
          <a:lstStyle/>
          <a:p>
            <a:fld id="{F2A6026A-4DEF-45C5-8577-7410602909A2}" type="slidenum">
              <a:rPr lang="en-GB" altLang="en-US"/>
              <a:pPr/>
              <a:t>9</a:t>
            </a:fld>
            <a:endParaRPr lang="en-GB" altLang="en-US"/>
          </a:p>
        </p:txBody>
      </p:sp>
      <p:sp>
        <p:nvSpPr>
          <p:cNvPr id="25602" name="Rectangle 2">
            <a:extLst>
              <a:ext uri="{FF2B5EF4-FFF2-40B4-BE49-F238E27FC236}">
                <a16:creationId xmlns:a16="http://schemas.microsoft.com/office/drawing/2014/main" id="{F68C4606-8BD9-6DD0-381F-7C84F2D37906}"/>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EDEC138C-FDC1-D416-3A13-5662090A5E1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0595-3FF8-E272-068F-E1B9AB394C8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D6ECBD-6FD0-1E48-06F8-E71A24CF29F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1F83BA-49ED-1455-3AD3-78C666BCF7F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4A2209C-C780-FCD6-2622-3DAE4E0A2D8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6F9E811-C2BB-83E2-864D-5FAD6353F9CC}"/>
              </a:ext>
            </a:extLst>
          </p:cNvPr>
          <p:cNvSpPr>
            <a:spLocks noGrp="1"/>
          </p:cNvSpPr>
          <p:nvPr>
            <p:ph type="sldNum" sz="quarter" idx="12"/>
          </p:nvPr>
        </p:nvSpPr>
        <p:spPr/>
        <p:txBody>
          <a:bodyPr/>
          <a:lstStyle>
            <a:lvl1pPr>
              <a:defRPr/>
            </a:lvl1pPr>
          </a:lstStyle>
          <a:p>
            <a:fld id="{E3958B77-F534-4BA2-A2ED-3FD486935CEA}" type="slidenum">
              <a:rPr lang="en-GB" altLang="en-US"/>
              <a:pPr/>
              <a:t>‹#›</a:t>
            </a:fld>
            <a:endParaRPr lang="en-GB" altLang="en-US"/>
          </a:p>
        </p:txBody>
      </p:sp>
    </p:spTree>
    <p:extLst>
      <p:ext uri="{BB962C8B-B14F-4D97-AF65-F5344CB8AC3E}">
        <p14:creationId xmlns:p14="http://schemas.microsoft.com/office/powerpoint/2010/main" val="43372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F30A-5AA6-5FB7-688C-3372C1BDF8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9E7BB-DDA7-B08C-63F7-C493E71928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6D9646-483D-653F-2DBF-03BA0432245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72E151D-56F2-4965-9563-1B6B57589E2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14C238F-6257-49FC-B879-2C6FF7C1F37A}"/>
              </a:ext>
            </a:extLst>
          </p:cNvPr>
          <p:cNvSpPr>
            <a:spLocks noGrp="1"/>
          </p:cNvSpPr>
          <p:nvPr>
            <p:ph type="sldNum" sz="quarter" idx="12"/>
          </p:nvPr>
        </p:nvSpPr>
        <p:spPr/>
        <p:txBody>
          <a:bodyPr/>
          <a:lstStyle>
            <a:lvl1pPr>
              <a:defRPr/>
            </a:lvl1pPr>
          </a:lstStyle>
          <a:p>
            <a:fld id="{253ED5CC-51AD-4F90-94CD-5A76D085D94A}" type="slidenum">
              <a:rPr lang="en-GB" altLang="en-US"/>
              <a:pPr/>
              <a:t>‹#›</a:t>
            </a:fld>
            <a:endParaRPr lang="en-GB" altLang="en-US"/>
          </a:p>
        </p:txBody>
      </p:sp>
    </p:spTree>
    <p:extLst>
      <p:ext uri="{BB962C8B-B14F-4D97-AF65-F5344CB8AC3E}">
        <p14:creationId xmlns:p14="http://schemas.microsoft.com/office/powerpoint/2010/main" val="348624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49DC83-9595-8F5B-8935-B9C1009B63B2}"/>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D1E1E2-4B76-AF84-8DD4-968242B2DB94}"/>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BDD4C7-B9C2-63F4-EF2B-F8AAFD900A0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79655F4-EC14-2BBF-8493-3FCB6C47821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12CB93B-E10A-38AF-FB9E-69C3CDD498B5}"/>
              </a:ext>
            </a:extLst>
          </p:cNvPr>
          <p:cNvSpPr>
            <a:spLocks noGrp="1"/>
          </p:cNvSpPr>
          <p:nvPr>
            <p:ph type="sldNum" sz="quarter" idx="12"/>
          </p:nvPr>
        </p:nvSpPr>
        <p:spPr/>
        <p:txBody>
          <a:bodyPr/>
          <a:lstStyle>
            <a:lvl1pPr>
              <a:defRPr/>
            </a:lvl1pPr>
          </a:lstStyle>
          <a:p>
            <a:fld id="{1EEC4CAD-8487-4EF1-A10F-E443C8280D4F}" type="slidenum">
              <a:rPr lang="en-GB" altLang="en-US"/>
              <a:pPr/>
              <a:t>‹#›</a:t>
            </a:fld>
            <a:endParaRPr lang="en-GB" altLang="en-US"/>
          </a:p>
        </p:txBody>
      </p:sp>
    </p:spTree>
    <p:extLst>
      <p:ext uri="{BB962C8B-B14F-4D97-AF65-F5344CB8AC3E}">
        <p14:creationId xmlns:p14="http://schemas.microsoft.com/office/powerpoint/2010/main" val="270631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09EB-8EFA-A0E6-BED5-6C66F68F44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EDED91-9220-86C5-0A01-66D12EF76B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D057E7-12C8-60B4-BD0A-8690C2588DB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D647135-1E50-2B82-1946-ACC5E52437A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14ABC87-A18F-52E8-03CC-E624306C7D28}"/>
              </a:ext>
            </a:extLst>
          </p:cNvPr>
          <p:cNvSpPr>
            <a:spLocks noGrp="1"/>
          </p:cNvSpPr>
          <p:nvPr>
            <p:ph type="sldNum" sz="quarter" idx="12"/>
          </p:nvPr>
        </p:nvSpPr>
        <p:spPr/>
        <p:txBody>
          <a:bodyPr/>
          <a:lstStyle>
            <a:lvl1pPr>
              <a:defRPr/>
            </a:lvl1pPr>
          </a:lstStyle>
          <a:p>
            <a:fld id="{428D91CC-9FF4-4085-8840-1907E83662FC}" type="slidenum">
              <a:rPr lang="en-GB" altLang="en-US"/>
              <a:pPr/>
              <a:t>‹#›</a:t>
            </a:fld>
            <a:endParaRPr lang="en-GB" altLang="en-US"/>
          </a:p>
        </p:txBody>
      </p:sp>
    </p:spTree>
    <p:extLst>
      <p:ext uri="{BB962C8B-B14F-4D97-AF65-F5344CB8AC3E}">
        <p14:creationId xmlns:p14="http://schemas.microsoft.com/office/powerpoint/2010/main" val="248848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9CD87-A226-AA23-67A4-1800844780A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855D3C-F93E-DF78-637F-C98F1F8E8F0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60B2FE9-ECD9-097C-2693-8A2F7725B5C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1DCCBABE-1F7A-1982-CC02-1152C3E86F96}"/>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B9BE1D5-EFFF-B57F-3448-D229FC74FC56}"/>
              </a:ext>
            </a:extLst>
          </p:cNvPr>
          <p:cNvSpPr>
            <a:spLocks noGrp="1"/>
          </p:cNvSpPr>
          <p:nvPr>
            <p:ph type="sldNum" sz="quarter" idx="12"/>
          </p:nvPr>
        </p:nvSpPr>
        <p:spPr/>
        <p:txBody>
          <a:bodyPr/>
          <a:lstStyle>
            <a:lvl1pPr>
              <a:defRPr/>
            </a:lvl1pPr>
          </a:lstStyle>
          <a:p>
            <a:fld id="{97F4BBEA-6244-4C8F-A4F9-0018B1BD7CB6}" type="slidenum">
              <a:rPr lang="en-GB" altLang="en-US"/>
              <a:pPr/>
              <a:t>‹#›</a:t>
            </a:fld>
            <a:endParaRPr lang="en-GB" altLang="en-US"/>
          </a:p>
        </p:txBody>
      </p:sp>
    </p:spTree>
    <p:extLst>
      <p:ext uri="{BB962C8B-B14F-4D97-AF65-F5344CB8AC3E}">
        <p14:creationId xmlns:p14="http://schemas.microsoft.com/office/powerpoint/2010/main" val="304796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6425-D659-181A-7A27-7BDB5160C8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2312BA-62A6-1397-A72B-C6719D18FB57}"/>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EA764D-FF09-6191-354E-79455D8DC6D5}"/>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10816EE-B7DB-B894-9D7C-D43660FE40A7}"/>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57F2B07-879E-4392-21BE-761E5BDFEDC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83EA085-FE3C-61D2-CB49-67F734A827B9}"/>
              </a:ext>
            </a:extLst>
          </p:cNvPr>
          <p:cNvSpPr>
            <a:spLocks noGrp="1"/>
          </p:cNvSpPr>
          <p:nvPr>
            <p:ph type="sldNum" sz="quarter" idx="12"/>
          </p:nvPr>
        </p:nvSpPr>
        <p:spPr/>
        <p:txBody>
          <a:bodyPr/>
          <a:lstStyle>
            <a:lvl1pPr>
              <a:defRPr/>
            </a:lvl1pPr>
          </a:lstStyle>
          <a:p>
            <a:fld id="{BF399C13-90DB-428A-AA53-7250E842FA42}" type="slidenum">
              <a:rPr lang="en-GB" altLang="en-US"/>
              <a:pPr/>
              <a:t>‹#›</a:t>
            </a:fld>
            <a:endParaRPr lang="en-GB" altLang="en-US"/>
          </a:p>
        </p:txBody>
      </p:sp>
    </p:spTree>
    <p:extLst>
      <p:ext uri="{BB962C8B-B14F-4D97-AF65-F5344CB8AC3E}">
        <p14:creationId xmlns:p14="http://schemas.microsoft.com/office/powerpoint/2010/main" val="411792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C4BA0-B878-4C84-C734-41DF5CE8851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37F4CB-03B2-902A-E1E8-CB77AA28CDC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FA0CF-4F1C-93DE-AC15-F564A0770DE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CB8EC5-94A3-66C6-8075-7844D207615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D9CC8A-2806-6755-74C2-0914FB2D7F5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6EE4C0-E2FD-A6D8-A05E-639444C2FC24}"/>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70F541CD-5E2A-0F62-3A76-8AEA9802CAD5}"/>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63B4BCB-4795-913B-45FC-3B7DA02431A9}"/>
              </a:ext>
            </a:extLst>
          </p:cNvPr>
          <p:cNvSpPr>
            <a:spLocks noGrp="1"/>
          </p:cNvSpPr>
          <p:nvPr>
            <p:ph type="sldNum" sz="quarter" idx="12"/>
          </p:nvPr>
        </p:nvSpPr>
        <p:spPr/>
        <p:txBody>
          <a:bodyPr/>
          <a:lstStyle>
            <a:lvl1pPr>
              <a:defRPr/>
            </a:lvl1pPr>
          </a:lstStyle>
          <a:p>
            <a:fld id="{ADDA4794-6ABE-47D7-9078-7D1809BACC00}" type="slidenum">
              <a:rPr lang="en-GB" altLang="en-US"/>
              <a:pPr/>
              <a:t>‹#›</a:t>
            </a:fld>
            <a:endParaRPr lang="en-GB" altLang="en-US"/>
          </a:p>
        </p:txBody>
      </p:sp>
    </p:spTree>
    <p:extLst>
      <p:ext uri="{BB962C8B-B14F-4D97-AF65-F5344CB8AC3E}">
        <p14:creationId xmlns:p14="http://schemas.microsoft.com/office/powerpoint/2010/main" val="118211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8A7A-E4AB-AE33-6D99-3F39DC1A40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2291FFC-713B-06AC-E100-DB49CB8D0F4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F121507-C05F-11FA-5416-5906127CDB22}"/>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75CC5F1-C030-4258-442F-4EF7FA2AF410}"/>
              </a:ext>
            </a:extLst>
          </p:cNvPr>
          <p:cNvSpPr>
            <a:spLocks noGrp="1"/>
          </p:cNvSpPr>
          <p:nvPr>
            <p:ph type="sldNum" sz="quarter" idx="12"/>
          </p:nvPr>
        </p:nvSpPr>
        <p:spPr/>
        <p:txBody>
          <a:bodyPr/>
          <a:lstStyle>
            <a:lvl1pPr>
              <a:defRPr/>
            </a:lvl1pPr>
          </a:lstStyle>
          <a:p>
            <a:fld id="{CAD6C438-3E9E-4070-A00F-7365ACE743A8}" type="slidenum">
              <a:rPr lang="en-GB" altLang="en-US"/>
              <a:pPr/>
              <a:t>‹#›</a:t>
            </a:fld>
            <a:endParaRPr lang="en-GB" altLang="en-US"/>
          </a:p>
        </p:txBody>
      </p:sp>
    </p:spTree>
    <p:extLst>
      <p:ext uri="{BB962C8B-B14F-4D97-AF65-F5344CB8AC3E}">
        <p14:creationId xmlns:p14="http://schemas.microsoft.com/office/powerpoint/2010/main" val="306928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168B28-3712-273D-F36A-49F6D207885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C68F09E2-1D3D-408F-09E9-0ECDE9E1E01B}"/>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C6EDB72D-1152-C7A1-CFC6-7E592C2EE09B}"/>
              </a:ext>
            </a:extLst>
          </p:cNvPr>
          <p:cNvSpPr>
            <a:spLocks noGrp="1"/>
          </p:cNvSpPr>
          <p:nvPr>
            <p:ph type="sldNum" sz="quarter" idx="12"/>
          </p:nvPr>
        </p:nvSpPr>
        <p:spPr/>
        <p:txBody>
          <a:bodyPr/>
          <a:lstStyle>
            <a:lvl1pPr>
              <a:defRPr/>
            </a:lvl1pPr>
          </a:lstStyle>
          <a:p>
            <a:fld id="{FF4CA62F-6439-4AF6-926F-1EC1855C83FC}" type="slidenum">
              <a:rPr lang="en-GB" altLang="en-US"/>
              <a:pPr/>
              <a:t>‹#›</a:t>
            </a:fld>
            <a:endParaRPr lang="en-GB" altLang="en-US"/>
          </a:p>
        </p:txBody>
      </p:sp>
    </p:spTree>
    <p:extLst>
      <p:ext uri="{BB962C8B-B14F-4D97-AF65-F5344CB8AC3E}">
        <p14:creationId xmlns:p14="http://schemas.microsoft.com/office/powerpoint/2010/main" val="28730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0B50-F4CB-56A4-86D9-28B10881267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EFFCE4-33F7-5311-7DBF-A057A3DF61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1ED7C7-9B3C-0C81-24E0-06ABA00FC9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A6ABA7-8DB3-F557-711E-0863F8EA2E0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34587A0-0001-9427-27F7-8A37CE6713C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E786C3C-4FEF-1C58-6009-B8C511E65B00}"/>
              </a:ext>
            </a:extLst>
          </p:cNvPr>
          <p:cNvSpPr>
            <a:spLocks noGrp="1"/>
          </p:cNvSpPr>
          <p:nvPr>
            <p:ph type="sldNum" sz="quarter" idx="12"/>
          </p:nvPr>
        </p:nvSpPr>
        <p:spPr/>
        <p:txBody>
          <a:bodyPr/>
          <a:lstStyle>
            <a:lvl1pPr>
              <a:defRPr/>
            </a:lvl1pPr>
          </a:lstStyle>
          <a:p>
            <a:fld id="{073B0FF6-C2B1-4885-AF1E-5A3233D585D6}" type="slidenum">
              <a:rPr lang="en-GB" altLang="en-US"/>
              <a:pPr/>
              <a:t>‹#›</a:t>
            </a:fld>
            <a:endParaRPr lang="en-GB" altLang="en-US"/>
          </a:p>
        </p:txBody>
      </p:sp>
    </p:spTree>
    <p:extLst>
      <p:ext uri="{BB962C8B-B14F-4D97-AF65-F5344CB8AC3E}">
        <p14:creationId xmlns:p14="http://schemas.microsoft.com/office/powerpoint/2010/main" val="338140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050B0-C8D7-F621-A10B-A43D8DFAA5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287E1C-08E4-F635-304C-F6B4ECA6128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3948EB-5071-E2C8-920E-9FA4B76C54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B10C8-28C7-92EC-CC1C-5C017A20A1C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12642A2-3C33-4342-1F12-50A565BE966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3010A82-36FA-DD9F-430C-2393A09C913C}"/>
              </a:ext>
            </a:extLst>
          </p:cNvPr>
          <p:cNvSpPr>
            <a:spLocks noGrp="1"/>
          </p:cNvSpPr>
          <p:nvPr>
            <p:ph type="sldNum" sz="quarter" idx="12"/>
          </p:nvPr>
        </p:nvSpPr>
        <p:spPr/>
        <p:txBody>
          <a:bodyPr/>
          <a:lstStyle>
            <a:lvl1pPr>
              <a:defRPr/>
            </a:lvl1pPr>
          </a:lstStyle>
          <a:p>
            <a:fld id="{54B9EAD9-595F-4C7F-8504-4FED7FF71C31}" type="slidenum">
              <a:rPr lang="en-GB" altLang="en-US"/>
              <a:pPr/>
              <a:t>‹#›</a:t>
            </a:fld>
            <a:endParaRPr lang="en-GB" altLang="en-US"/>
          </a:p>
        </p:txBody>
      </p:sp>
    </p:spTree>
    <p:extLst>
      <p:ext uri="{BB962C8B-B14F-4D97-AF65-F5344CB8AC3E}">
        <p14:creationId xmlns:p14="http://schemas.microsoft.com/office/powerpoint/2010/main" val="265514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E74733-69D1-762F-4B5F-1BE6CF9241C7}"/>
              </a:ext>
            </a:extLst>
          </p:cNvPr>
          <p:cNvSpPr>
            <a:spLocks noGrp="1" noChangeArrowheads="1"/>
          </p:cNvSpPr>
          <p:nvPr>
            <p:ph type="title"/>
          </p:nvPr>
        </p:nvSpPr>
        <p:spPr bwMode="auto">
          <a:xfrm>
            <a:off x="685800" y="609600"/>
            <a:ext cx="7772400" cy="11430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4491A23B-A34D-151F-256F-152EDA456F6C}"/>
              </a:ext>
            </a:extLst>
          </p:cNvPr>
          <p:cNvSpPr>
            <a:spLocks noGrp="1" noChangeArrowheads="1"/>
          </p:cNvSpPr>
          <p:nvPr>
            <p:ph type="body" idx="1"/>
          </p:nvPr>
        </p:nvSpPr>
        <p:spPr bwMode="auto">
          <a:xfrm>
            <a:off x="685800" y="1981200"/>
            <a:ext cx="7772400" cy="41148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345A4847-424B-07B0-F073-B08F0442667D}"/>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mn-lt"/>
              </a:defRPr>
            </a:lvl1pPr>
          </a:lstStyle>
          <a:p>
            <a:endParaRPr lang="en-GB" altLang="en-US"/>
          </a:p>
        </p:txBody>
      </p:sp>
      <p:sp>
        <p:nvSpPr>
          <p:cNvPr id="1029" name="Rectangle 5">
            <a:extLst>
              <a:ext uri="{FF2B5EF4-FFF2-40B4-BE49-F238E27FC236}">
                <a16:creationId xmlns:a16="http://schemas.microsoft.com/office/drawing/2014/main" id="{9AA7281B-59B3-A71B-F568-CBCE55614D6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b="0">
                <a:latin typeface="+mn-lt"/>
              </a:defRPr>
            </a:lvl1pPr>
          </a:lstStyle>
          <a:p>
            <a:endParaRPr lang="en-GB" altLang="en-US"/>
          </a:p>
        </p:txBody>
      </p:sp>
      <p:sp>
        <p:nvSpPr>
          <p:cNvPr id="1030" name="Rectangle 6">
            <a:extLst>
              <a:ext uri="{FF2B5EF4-FFF2-40B4-BE49-F238E27FC236}">
                <a16:creationId xmlns:a16="http://schemas.microsoft.com/office/drawing/2014/main" id="{395D10B4-5F3C-55E3-BC83-11EC5FC401B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latin typeface="+mn-lt"/>
              </a:defRPr>
            </a:lvl1pPr>
          </a:lstStyle>
          <a:p>
            <a:fld id="{9B6C6CF3-510E-4642-BEB2-1F18B1558D5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9.png"/><Relationship Id="rId5" Type="http://schemas.openxmlformats.org/officeDocument/2006/relationships/oleObject" Target="../embeddings/oleObject4.bin"/><Relationship Id="rId10" Type="http://schemas.openxmlformats.org/officeDocument/2006/relationships/image" Target="../media/image8.png"/><Relationship Id="rId4" Type="http://schemas.openxmlformats.org/officeDocument/2006/relationships/image" Target="../media/image4.wmf"/><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67425D0B-35BF-92C6-51C0-3F522EC6C4CA}"/>
              </a:ext>
            </a:extLst>
          </p:cNvPr>
          <p:cNvSpPr txBox="1">
            <a:spLocks noChangeArrowheads="1"/>
          </p:cNvSpPr>
          <p:nvPr/>
        </p:nvSpPr>
        <p:spPr bwMode="auto">
          <a:xfrm>
            <a:off x="1752600" y="768350"/>
            <a:ext cx="56388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a:t>Nuclear Magnetic Resonance (NMR)</a:t>
            </a:r>
          </a:p>
        </p:txBody>
      </p:sp>
      <p:sp>
        <p:nvSpPr>
          <p:cNvPr id="2051" name="Text Box 3">
            <a:extLst>
              <a:ext uri="{FF2B5EF4-FFF2-40B4-BE49-F238E27FC236}">
                <a16:creationId xmlns:a16="http://schemas.microsoft.com/office/drawing/2014/main" id="{227063EE-364D-4E23-C4DB-F6C3CF9C2CA7}"/>
              </a:ext>
            </a:extLst>
          </p:cNvPr>
          <p:cNvSpPr txBox="1">
            <a:spLocks noChangeArrowheads="1"/>
          </p:cNvSpPr>
          <p:nvPr/>
        </p:nvSpPr>
        <p:spPr bwMode="auto">
          <a:xfrm>
            <a:off x="647700" y="2020888"/>
            <a:ext cx="7848600" cy="1030287"/>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u="sng">
                <a:latin typeface="Times New Roman" panose="02020603050405020304" pitchFamily="18" charset="0"/>
              </a:rPr>
              <a:t>Aims</a:t>
            </a:r>
            <a:r>
              <a:rPr lang="en-GB" altLang="en-US" b="0">
                <a:latin typeface="Times New Roman" panose="02020603050405020304" pitchFamily="18" charset="0"/>
              </a:rPr>
              <a:t>:     </a:t>
            </a:r>
            <a:r>
              <a:rPr lang="en-GB" altLang="en-US" b="0">
                <a:latin typeface="Times New Roman" panose="02020603050405020304" pitchFamily="18" charset="0"/>
                <a:cs typeface="Times New Roman" panose="02020603050405020304" pitchFamily="18" charset="0"/>
              </a:rPr>
              <a:t>• To understand the details of how NMR works.</a:t>
            </a:r>
          </a:p>
          <a:p>
            <a:r>
              <a:rPr lang="en-GB" altLang="en-US" b="0">
                <a:latin typeface="Times New Roman" panose="02020603050405020304" pitchFamily="18" charset="0"/>
                <a:cs typeface="Times New Roman" panose="02020603050405020304" pitchFamily="18" charset="0"/>
              </a:rPr>
              <a:t>	   • To interpret some simple NMR spectra.</a:t>
            </a:r>
          </a:p>
        </p:txBody>
      </p:sp>
      <p:grpSp>
        <p:nvGrpSpPr>
          <p:cNvPr id="2073" name="Group 25">
            <a:extLst>
              <a:ext uri="{FF2B5EF4-FFF2-40B4-BE49-F238E27FC236}">
                <a16:creationId xmlns:a16="http://schemas.microsoft.com/office/drawing/2014/main" id="{E4A4B539-5802-D7D8-0454-32FE28398A9A}"/>
              </a:ext>
            </a:extLst>
          </p:cNvPr>
          <p:cNvGrpSpPr>
            <a:grpSpLocks/>
          </p:cNvGrpSpPr>
          <p:nvPr/>
        </p:nvGrpSpPr>
        <p:grpSpPr bwMode="auto">
          <a:xfrm>
            <a:off x="1371600" y="3821113"/>
            <a:ext cx="6400800" cy="484187"/>
            <a:chOff x="864" y="2407"/>
            <a:chExt cx="4032" cy="305"/>
          </a:xfrm>
        </p:grpSpPr>
        <p:sp>
          <p:nvSpPr>
            <p:cNvPr id="2056" name="Text Box 8">
              <a:extLst>
                <a:ext uri="{FF2B5EF4-FFF2-40B4-BE49-F238E27FC236}">
                  <a16:creationId xmlns:a16="http://schemas.microsoft.com/office/drawing/2014/main" id="{04058C81-8840-5CBB-109D-77C4BFDBE4DB}"/>
                </a:ext>
              </a:extLst>
            </p:cNvPr>
            <p:cNvSpPr txBox="1">
              <a:spLocks noChangeArrowheads="1"/>
            </p:cNvSpPr>
            <p:nvPr/>
          </p:nvSpPr>
          <p:spPr bwMode="auto">
            <a:xfrm>
              <a:off x="2184" y="2408"/>
              <a:ext cx="1392" cy="304"/>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a:t>Magnetic</a:t>
              </a:r>
            </a:p>
          </p:txBody>
        </p:sp>
        <p:sp>
          <p:nvSpPr>
            <p:cNvPr id="2057" name="Text Box 9">
              <a:extLst>
                <a:ext uri="{FF2B5EF4-FFF2-40B4-BE49-F238E27FC236}">
                  <a16:creationId xmlns:a16="http://schemas.microsoft.com/office/drawing/2014/main" id="{21E17E96-C5D4-4E8C-C1F6-C6D3AE6D697C}"/>
                </a:ext>
              </a:extLst>
            </p:cNvPr>
            <p:cNvSpPr txBox="1">
              <a:spLocks noChangeArrowheads="1"/>
            </p:cNvSpPr>
            <p:nvPr/>
          </p:nvSpPr>
          <p:spPr bwMode="auto">
            <a:xfrm>
              <a:off x="864" y="2407"/>
              <a:ext cx="1104" cy="304"/>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a:t>Nuclear</a:t>
              </a:r>
            </a:p>
          </p:txBody>
        </p:sp>
        <p:sp>
          <p:nvSpPr>
            <p:cNvPr id="2059" name="Text Box 11">
              <a:extLst>
                <a:ext uri="{FF2B5EF4-FFF2-40B4-BE49-F238E27FC236}">
                  <a16:creationId xmlns:a16="http://schemas.microsoft.com/office/drawing/2014/main" id="{BCC2C76D-92A2-6AE9-05B5-51DB73C27599}"/>
                </a:ext>
              </a:extLst>
            </p:cNvPr>
            <p:cNvSpPr txBox="1">
              <a:spLocks noChangeArrowheads="1"/>
            </p:cNvSpPr>
            <p:nvPr/>
          </p:nvSpPr>
          <p:spPr bwMode="auto">
            <a:xfrm>
              <a:off x="3792" y="2408"/>
              <a:ext cx="1104" cy="304"/>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a:t>Resonance</a:t>
              </a:r>
            </a:p>
          </p:txBody>
        </p:sp>
      </p:grpSp>
      <p:grpSp>
        <p:nvGrpSpPr>
          <p:cNvPr id="2074" name="Group 26">
            <a:extLst>
              <a:ext uri="{FF2B5EF4-FFF2-40B4-BE49-F238E27FC236}">
                <a16:creationId xmlns:a16="http://schemas.microsoft.com/office/drawing/2014/main" id="{EDC751EE-549B-2139-5F7F-73595B7F5B11}"/>
              </a:ext>
            </a:extLst>
          </p:cNvPr>
          <p:cNvGrpSpPr>
            <a:grpSpLocks/>
          </p:cNvGrpSpPr>
          <p:nvPr/>
        </p:nvGrpSpPr>
        <p:grpSpPr bwMode="auto">
          <a:xfrm>
            <a:off x="914400" y="4356100"/>
            <a:ext cx="1524000" cy="1733550"/>
            <a:chOff x="576" y="2744"/>
            <a:chExt cx="960" cy="1092"/>
          </a:xfrm>
        </p:grpSpPr>
        <p:sp>
          <p:nvSpPr>
            <p:cNvPr id="2060" name="Text Box 12">
              <a:extLst>
                <a:ext uri="{FF2B5EF4-FFF2-40B4-BE49-F238E27FC236}">
                  <a16:creationId xmlns:a16="http://schemas.microsoft.com/office/drawing/2014/main" id="{7B895DF2-DC1C-132D-9DCF-F723D5B7700A}"/>
                </a:ext>
              </a:extLst>
            </p:cNvPr>
            <p:cNvSpPr txBox="1">
              <a:spLocks noChangeArrowheads="1"/>
            </p:cNvSpPr>
            <p:nvPr/>
          </p:nvSpPr>
          <p:spPr bwMode="auto">
            <a:xfrm>
              <a:off x="576" y="3416"/>
              <a:ext cx="960" cy="42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sz="1800"/>
                <a:t>In the Nucleus</a:t>
              </a:r>
            </a:p>
          </p:txBody>
        </p:sp>
        <p:sp>
          <p:nvSpPr>
            <p:cNvPr id="2063" name="Line 15">
              <a:extLst>
                <a:ext uri="{FF2B5EF4-FFF2-40B4-BE49-F238E27FC236}">
                  <a16:creationId xmlns:a16="http://schemas.microsoft.com/office/drawing/2014/main" id="{2221002F-0AD7-501B-AAB4-6715ECDFAB45}"/>
                </a:ext>
              </a:extLst>
            </p:cNvPr>
            <p:cNvSpPr>
              <a:spLocks noChangeShapeType="1"/>
            </p:cNvSpPr>
            <p:nvPr/>
          </p:nvSpPr>
          <p:spPr bwMode="auto">
            <a:xfrm flipV="1">
              <a:off x="1104" y="2744"/>
              <a:ext cx="288" cy="624"/>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grpSp>
      <p:grpSp>
        <p:nvGrpSpPr>
          <p:cNvPr id="2075" name="Group 27">
            <a:extLst>
              <a:ext uri="{FF2B5EF4-FFF2-40B4-BE49-F238E27FC236}">
                <a16:creationId xmlns:a16="http://schemas.microsoft.com/office/drawing/2014/main" id="{506CB717-64E8-B1DD-3849-0A6734601048}"/>
              </a:ext>
            </a:extLst>
          </p:cNvPr>
          <p:cNvGrpSpPr>
            <a:grpSpLocks/>
          </p:cNvGrpSpPr>
          <p:nvPr/>
        </p:nvGrpSpPr>
        <p:grpSpPr bwMode="auto">
          <a:xfrm>
            <a:off x="3810000" y="4356100"/>
            <a:ext cx="1524000" cy="1733550"/>
            <a:chOff x="2400" y="2744"/>
            <a:chExt cx="960" cy="1092"/>
          </a:xfrm>
        </p:grpSpPr>
        <p:sp>
          <p:nvSpPr>
            <p:cNvPr id="2061" name="Text Box 13">
              <a:extLst>
                <a:ext uri="{FF2B5EF4-FFF2-40B4-BE49-F238E27FC236}">
                  <a16:creationId xmlns:a16="http://schemas.microsoft.com/office/drawing/2014/main" id="{DBB5DE27-288D-11B2-0E5A-42A21424B594}"/>
                </a:ext>
              </a:extLst>
            </p:cNvPr>
            <p:cNvSpPr txBox="1">
              <a:spLocks noChangeArrowheads="1"/>
            </p:cNvSpPr>
            <p:nvPr/>
          </p:nvSpPr>
          <p:spPr bwMode="auto">
            <a:xfrm>
              <a:off x="2400" y="3416"/>
              <a:ext cx="960" cy="42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sz="1800"/>
                <a:t>Involves Magnets</a:t>
              </a:r>
            </a:p>
          </p:txBody>
        </p:sp>
        <p:sp>
          <p:nvSpPr>
            <p:cNvPr id="2064" name="Line 16">
              <a:extLst>
                <a:ext uri="{FF2B5EF4-FFF2-40B4-BE49-F238E27FC236}">
                  <a16:creationId xmlns:a16="http://schemas.microsoft.com/office/drawing/2014/main" id="{65CC77D6-CDF1-6C14-6493-ABC19DF04308}"/>
                </a:ext>
              </a:extLst>
            </p:cNvPr>
            <p:cNvSpPr>
              <a:spLocks noChangeShapeType="1"/>
            </p:cNvSpPr>
            <p:nvPr/>
          </p:nvSpPr>
          <p:spPr bwMode="auto">
            <a:xfrm flipV="1">
              <a:off x="2880" y="2744"/>
              <a:ext cx="0" cy="624"/>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grpSp>
      <p:grpSp>
        <p:nvGrpSpPr>
          <p:cNvPr id="2076" name="Group 28">
            <a:extLst>
              <a:ext uri="{FF2B5EF4-FFF2-40B4-BE49-F238E27FC236}">
                <a16:creationId xmlns:a16="http://schemas.microsoft.com/office/drawing/2014/main" id="{32745E0D-2117-067A-18EA-036A81702AED}"/>
              </a:ext>
            </a:extLst>
          </p:cNvPr>
          <p:cNvGrpSpPr>
            <a:grpSpLocks/>
          </p:cNvGrpSpPr>
          <p:nvPr/>
        </p:nvGrpSpPr>
        <p:grpSpPr bwMode="auto">
          <a:xfrm>
            <a:off x="6705600" y="4356100"/>
            <a:ext cx="1524000" cy="1733550"/>
            <a:chOff x="4224" y="2744"/>
            <a:chExt cx="960" cy="1092"/>
          </a:xfrm>
        </p:grpSpPr>
        <p:sp>
          <p:nvSpPr>
            <p:cNvPr id="2062" name="Text Box 14">
              <a:extLst>
                <a:ext uri="{FF2B5EF4-FFF2-40B4-BE49-F238E27FC236}">
                  <a16:creationId xmlns:a16="http://schemas.microsoft.com/office/drawing/2014/main" id="{17BB1109-C7D0-C7B2-E29A-9A292BE2D681}"/>
                </a:ext>
              </a:extLst>
            </p:cNvPr>
            <p:cNvSpPr txBox="1">
              <a:spLocks noChangeArrowheads="1"/>
            </p:cNvSpPr>
            <p:nvPr/>
          </p:nvSpPr>
          <p:spPr bwMode="auto">
            <a:xfrm>
              <a:off x="4224" y="3416"/>
              <a:ext cx="960" cy="42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sz="1800"/>
                <a:t>In the Nucleus</a:t>
              </a:r>
            </a:p>
          </p:txBody>
        </p:sp>
        <p:sp>
          <p:nvSpPr>
            <p:cNvPr id="2065" name="Line 17">
              <a:extLst>
                <a:ext uri="{FF2B5EF4-FFF2-40B4-BE49-F238E27FC236}">
                  <a16:creationId xmlns:a16="http://schemas.microsoft.com/office/drawing/2014/main" id="{0FFB25EC-3D10-2F0E-8FF9-30E11EC901B9}"/>
                </a:ext>
              </a:extLst>
            </p:cNvPr>
            <p:cNvSpPr>
              <a:spLocks noChangeShapeType="1"/>
            </p:cNvSpPr>
            <p:nvPr/>
          </p:nvSpPr>
          <p:spPr bwMode="auto">
            <a:xfrm flipH="1" flipV="1">
              <a:off x="4368" y="2744"/>
              <a:ext cx="288" cy="624"/>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73"/>
                                        </p:tgtEl>
                                        <p:attrNameLst>
                                          <p:attrName>style.visibility</p:attrName>
                                        </p:attrNameLst>
                                      </p:cBhvr>
                                      <p:to>
                                        <p:strVal val="visible"/>
                                      </p:to>
                                    </p:set>
                                    <p:animEffect transition="in" filter="blinds(horizontal)">
                                      <p:cBhvr>
                                        <p:cTn id="7" dur="500"/>
                                        <p:tgtEl>
                                          <p:spTgt spid="20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74"/>
                                        </p:tgtEl>
                                        <p:attrNameLst>
                                          <p:attrName>style.visibility</p:attrName>
                                        </p:attrNameLst>
                                      </p:cBhvr>
                                      <p:to>
                                        <p:strVal val="visible"/>
                                      </p:to>
                                    </p:set>
                                    <p:animEffect transition="in" filter="blinds(horizontal)">
                                      <p:cBhvr>
                                        <p:cTn id="12" dur="500"/>
                                        <p:tgtEl>
                                          <p:spTgt spid="2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75"/>
                                        </p:tgtEl>
                                        <p:attrNameLst>
                                          <p:attrName>style.visibility</p:attrName>
                                        </p:attrNameLst>
                                      </p:cBhvr>
                                      <p:to>
                                        <p:strVal val="visible"/>
                                      </p:to>
                                    </p:set>
                                    <p:animEffect transition="in" filter="blinds(horizontal)">
                                      <p:cBhvr>
                                        <p:cTn id="17" dur="500"/>
                                        <p:tgtEl>
                                          <p:spTgt spid="20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76"/>
                                        </p:tgtEl>
                                        <p:attrNameLst>
                                          <p:attrName>style.visibility</p:attrName>
                                        </p:attrNameLst>
                                      </p:cBhvr>
                                      <p:to>
                                        <p:strVal val="visible"/>
                                      </p:to>
                                    </p:set>
                                    <p:animEffect transition="in" filter="blinds(horizontal)">
                                      <p:cBhvr>
                                        <p:cTn id="22"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82A16118-3C1C-AB01-E2D3-F2C356299F92}"/>
              </a:ext>
            </a:extLst>
          </p:cNvPr>
          <p:cNvSpPr txBox="1">
            <a:spLocks noChangeArrowheads="1"/>
          </p:cNvSpPr>
          <p:nvPr/>
        </p:nvSpPr>
        <p:spPr bwMode="auto">
          <a:xfrm>
            <a:off x="146050" y="152400"/>
            <a:ext cx="8853488"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GB" altLang="en-US" u="sng"/>
              <a:t>Quick reference for chemical shifts.(CI-p152)</a:t>
            </a:r>
          </a:p>
        </p:txBody>
      </p:sp>
      <p:graphicFrame>
        <p:nvGraphicFramePr>
          <p:cNvPr id="14340" name="Object 4">
            <a:extLst>
              <a:ext uri="{FF2B5EF4-FFF2-40B4-BE49-F238E27FC236}">
                <a16:creationId xmlns:a16="http://schemas.microsoft.com/office/drawing/2014/main" id="{EC803D5C-9244-F872-A46A-FA0FC3404096}"/>
              </a:ext>
            </a:extLst>
          </p:cNvPr>
          <p:cNvGraphicFramePr>
            <a:graphicFrameLocks noChangeAspect="1"/>
          </p:cNvGraphicFramePr>
          <p:nvPr/>
        </p:nvGraphicFramePr>
        <p:xfrm>
          <a:off x="2513013" y="690563"/>
          <a:ext cx="3419475" cy="6086475"/>
        </p:xfrm>
        <a:graphic>
          <a:graphicData uri="http://schemas.openxmlformats.org/presentationml/2006/ole">
            <mc:AlternateContent xmlns:mc="http://schemas.openxmlformats.org/markup-compatibility/2006">
              <mc:Choice xmlns:v="urn:schemas-microsoft-com:vml" Requires="v">
                <p:oleObj name="Worksheet" r:id="rId3" imgW="3419856" imgH="6086856" progId="Excel.Sheet.8">
                  <p:embed/>
                </p:oleObj>
              </mc:Choice>
              <mc:Fallback>
                <p:oleObj name="Worksheet" r:id="rId3" imgW="3419856" imgH="6086856"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3013" y="690563"/>
                        <a:ext cx="3419475" cy="6086475"/>
                      </a:xfrm>
                      <a:prstGeom prst="rect">
                        <a:avLst/>
                      </a:prstGeom>
                      <a:solidFill>
                        <a:schemeClr val="bg1"/>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A1B6960-9972-285C-012C-4E05995302C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b="0">
                <a:latin typeface="Arial" panose="020B0604020202020204" pitchFamily="34" charset="0"/>
                <a:cs typeface="Arial" panose="020B0604020202020204" pitchFamily="34" charset="0"/>
              </a:rPr>
              <a:t>This powerpoint was kindly donated to </a:t>
            </a:r>
            <a:r>
              <a:rPr lang="en-GB" altLang="en-US" b="0">
                <a:latin typeface="Arial" panose="020B0604020202020204" pitchFamily="34" charset="0"/>
                <a:cs typeface="Arial" panose="020B0604020202020204" pitchFamily="34" charset="0"/>
                <a:hlinkClick r:id="rId3"/>
              </a:rPr>
              <a:t>www.worldofteaching.com</a:t>
            </a:r>
            <a:endParaRPr lang="en-GB" altLang="en-US" b="0">
              <a:latin typeface="Arial" panose="020B0604020202020204" pitchFamily="34" charset="0"/>
              <a:cs typeface="Arial" panose="020B0604020202020204" pitchFamily="34" charset="0"/>
            </a:endParaRPr>
          </a:p>
          <a:p>
            <a:pPr>
              <a:spcBef>
                <a:spcPct val="0"/>
              </a:spcBef>
            </a:pPr>
            <a:endParaRPr lang="en-GB" altLang="en-US" b="0">
              <a:latin typeface="Arial" panose="020B0604020202020204" pitchFamily="34" charset="0"/>
              <a:cs typeface="Arial" panose="020B0604020202020204" pitchFamily="34" charset="0"/>
            </a:endParaRPr>
          </a:p>
          <a:p>
            <a:pPr>
              <a:spcBef>
                <a:spcPct val="0"/>
              </a:spcBef>
            </a:pPr>
            <a:endParaRPr lang="en-GB" altLang="en-US" b="0">
              <a:latin typeface="Arial" panose="020B0604020202020204" pitchFamily="34" charset="0"/>
              <a:cs typeface="Arial" panose="020B0604020202020204" pitchFamily="34" charset="0"/>
            </a:endParaRPr>
          </a:p>
          <a:p>
            <a:pPr>
              <a:spcBef>
                <a:spcPct val="0"/>
              </a:spcBef>
            </a:pPr>
            <a:endParaRPr lang="en-GB" altLang="en-US" b="0">
              <a:latin typeface="Arial" panose="020B0604020202020204" pitchFamily="34" charset="0"/>
              <a:cs typeface="Arial" panose="020B0604020202020204" pitchFamily="34" charset="0"/>
            </a:endParaRPr>
          </a:p>
          <a:p>
            <a:pPr>
              <a:spcBef>
                <a:spcPct val="0"/>
              </a:spcBef>
            </a:pPr>
            <a:endParaRPr lang="en-GB" altLang="en-US" b="0">
              <a:latin typeface="Arial" panose="020B0604020202020204" pitchFamily="34" charset="0"/>
              <a:cs typeface="Arial" panose="020B0604020202020204" pitchFamily="34" charset="0"/>
            </a:endParaRPr>
          </a:p>
          <a:p>
            <a:pPr>
              <a:spcBef>
                <a:spcPct val="0"/>
              </a:spcBef>
            </a:pPr>
            <a:r>
              <a:rPr lang="en-GB" altLang="en-US" b="0">
                <a:latin typeface="Arial" panose="020B0604020202020204" pitchFamily="34" charset="0"/>
                <a:cs typeface="Arial" panose="020B0604020202020204" pitchFamily="34" charset="0"/>
                <a:hlinkClick r:id="rId3"/>
              </a:rPr>
              <a:t>http://www.worldofteaching.com</a:t>
            </a:r>
            <a:r>
              <a:rPr lang="en-GB" altLang="en-US" b="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b="0">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2B7B3303-8054-CD4A-1A81-3FAEF33E1EFE}"/>
              </a:ext>
            </a:extLst>
          </p:cNvPr>
          <p:cNvSpPr txBox="1">
            <a:spLocks noChangeArrowheads="1"/>
          </p:cNvSpPr>
          <p:nvPr/>
        </p:nvSpPr>
        <p:spPr bwMode="auto">
          <a:xfrm>
            <a:off x="1943100" y="381000"/>
            <a:ext cx="48768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a:t>But hydrogen isn’t magnetic?</a:t>
            </a:r>
          </a:p>
        </p:txBody>
      </p:sp>
      <p:sp>
        <p:nvSpPr>
          <p:cNvPr id="6147" name="Text Box 3">
            <a:extLst>
              <a:ext uri="{FF2B5EF4-FFF2-40B4-BE49-F238E27FC236}">
                <a16:creationId xmlns:a16="http://schemas.microsoft.com/office/drawing/2014/main" id="{A114D429-EBD7-7D7E-35B0-C6662F74F605}"/>
              </a:ext>
            </a:extLst>
          </p:cNvPr>
          <p:cNvSpPr txBox="1">
            <a:spLocks noChangeArrowheads="1"/>
          </p:cNvSpPr>
          <p:nvPr/>
        </p:nvSpPr>
        <p:spPr bwMode="auto">
          <a:xfrm>
            <a:off x="571500" y="1371600"/>
            <a:ext cx="7620000" cy="7874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In fact, the nucleus of a hydrogen atom has a </a:t>
            </a:r>
            <a:r>
              <a:rPr lang="en-GB" altLang="en-US" sz="2000" u="sng"/>
              <a:t>very weak </a:t>
            </a:r>
            <a:r>
              <a:rPr lang="en-GB" altLang="en-US" sz="2000"/>
              <a:t>magnetic </a:t>
            </a:r>
            <a:r>
              <a:rPr lang="en-GB" altLang="en-US" sz="2000" u="sng"/>
              <a:t>spin</a:t>
            </a:r>
            <a:r>
              <a:rPr lang="en-GB" altLang="en-US" sz="2000"/>
              <a:t>, it behaves like a weak compass needle.</a:t>
            </a:r>
          </a:p>
        </p:txBody>
      </p:sp>
      <p:sp>
        <p:nvSpPr>
          <p:cNvPr id="6148" name="Text Box 4">
            <a:extLst>
              <a:ext uri="{FF2B5EF4-FFF2-40B4-BE49-F238E27FC236}">
                <a16:creationId xmlns:a16="http://schemas.microsoft.com/office/drawing/2014/main" id="{915CA4B4-070A-72D5-712C-9FA7298E5A5F}"/>
              </a:ext>
            </a:extLst>
          </p:cNvPr>
          <p:cNvSpPr txBox="1">
            <a:spLocks noChangeArrowheads="1"/>
          </p:cNvSpPr>
          <p:nvPr/>
        </p:nvSpPr>
        <p:spPr bwMode="auto">
          <a:xfrm>
            <a:off x="571500" y="2286000"/>
            <a:ext cx="7620000" cy="10922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If a molecule containing hydrogen is placed in a strong magnetic field, the magnetic hydrogen nucleus can line up </a:t>
            </a:r>
            <a:r>
              <a:rPr lang="en-GB" altLang="en-US" sz="2000" u="sng"/>
              <a:t>with</a:t>
            </a:r>
            <a:r>
              <a:rPr lang="en-GB" altLang="en-US" sz="2000"/>
              <a:t> the field or line up </a:t>
            </a:r>
            <a:r>
              <a:rPr lang="en-GB" altLang="en-US" sz="2000" u="sng"/>
              <a:t>against</a:t>
            </a:r>
            <a:r>
              <a:rPr lang="en-GB" altLang="en-US" sz="2000"/>
              <a:t> it!</a:t>
            </a:r>
          </a:p>
        </p:txBody>
      </p:sp>
      <p:grpSp>
        <p:nvGrpSpPr>
          <p:cNvPr id="6156" name="Group 12">
            <a:extLst>
              <a:ext uri="{FF2B5EF4-FFF2-40B4-BE49-F238E27FC236}">
                <a16:creationId xmlns:a16="http://schemas.microsoft.com/office/drawing/2014/main" id="{2C9A298D-041B-ADA2-2517-3FE2B2F7A3EA}"/>
              </a:ext>
            </a:extLst>
          </p:cNvPr>
          <p:cNvGrpSpPr>
            <a:grpSpLocks/>
          </p:cNvGrpSpPr>
          <p:nvPr/>
        </p:nvGrpSpPr>
        <p:grpSpPr bwMode="auto">
          <a:xfrm>
            <a:off x="2514600" y="3733800"/>
            <a:ext cx="3352800" cy="533400"/>
            <a:chOff x="1248" y="2269"/>
            <a:chExt cx="2112" cy="336"/>
          </a:xfrm>
        </p:grpSpPr>
        <p:sp>
          <p:nvSpPr>
            <p:cNvPr id="6150" name="Text Box 6">
              <a:extLst>
                <a:ext uri="{FF2B5EF4-FFF2-40B4-BE49-F238E27FC236}">
                  <a16:creationId xmlns:a16="http://schemas.microsoft.com/office/drawing/2014/main" id="{AFD44915-1946-C47A-1221-32955F283C01}"/>
                </a:ext>
              </a:extLst>
            </p:cNvPr>
            <p:cNvSpPr txBox="1">
              <a:spLocks noChangeArrowheads="1"/>
            </p:cNvSpPr>
            <p:nvPr/>
          </p:nvSpPr>
          <p:spPr bwMode="auto">
            <a:xfrm>
              <a:off x="1248" y="2269"/>
              <a:ext cx="720" cy="336"/>
            </a:xfrm>
            <a:prstGeom prst="rect">
              <a:avLst/>
            </a:prstGeom>
            <a:gradFill rotWithShape="0">
              <a:gsLst>
                <a:gs pos="0">
                  <a:srgbClr val="FFFFFF"/>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r"/>
              <a:r>
                <a:rPr lang="en-GB" altLang="en-US" sz="2000"/>
                <a:t>N</a:t>
              </a:r>
            </a:p>
          </p:txBody>
        </p:sp>
        <p:sp>
          <p:nvSpPr>
            <p:cNvPr id="6151" name="Text Box 7">
              <a:extLst>
                <a:ext uri="{FF2B5EF4-FFF2-40B4-BE49-F238E27FC236}">
                  <a16:creationId xmlns:a16="http://schemas.microsoft.com/office/drawing/2014/main" id="{EE92FA96-0C4E-AA93-CFC3-D9658D68FCA3}"/>
                </a:ext>
              </a:extLst>
            </p:cNvPr>
            <p:cNvSpPr txBox="1">
              <a:spLocks noChangeArrowheads="1"/>
            </p:cNvSpPr>
            <p:nvPr/>
          </p:nvSpPr>
          <p:spPr bwMode="auto">
            <a:xfrm>
              <a:off x="2640" y="2269"/>
              <a:ext cx="720" cy="336"/>
            </a:xfrm>
            <a:prstGeom prst="rect">
              <a:avLst/>
            </a:prstGeom>
            <a:gradFill rotWithShape="0">
              <a:gsLst>
                <a:gs pos="0">
                  <a:schemeClr val="bg1"/>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S</a:t>
              </a:r>
            </a:p>
          </p:txBody>
        </p:sp>
        <p:sp>
          <p:nvSpPr>
            <p:cNvPr id="6152" name="Text Box 8">
              <a:extLst>
                <a:ext uri="{FF2B5EF4-FFF2-40B4-BE49-F238E27FC236}">
                  <a16:creationId xmlns:a16="http://schemas.microsoft.com/office/drawing/2014/main" id="{92CF8C9A-97C2-F462-F2FB-55193A61A640}"/>
                </a:ext>
              </a:extLst>
            </p:cNvPr>
            <p:cNvSpPr txBox="1">
              <a:spLocks noChangeArrowheads="1"/>
            </p:cNvSpPr>
            <p:nvPr/>
          </p:nvSpPr>
          <p:spPr bwMode="auto">
            <a:xfrm>
              <a:off x="2064" y="2352"/>
              <a:ext cx="432" cy="17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000"/>
                <a:t>S    N</a:t>
              </a:r>
            </a:p>
          </p:txBody>
        </p:sp>
      </p:grpSp>
      <p:grpSp>
        <p:nvGrpSpPr>
          <p:cNvPr id="6157" name="Group 13">
            <a:extLst>
              <a:ext uri="{FF2B5EF4-FFF2-40B4-BE49-F238E27FC236}">
                <a16:creationId xmlns:a16="http://schemas.microsoft.com/office/drawing/2014/main" id="{969B7E35-DE8B-6D37-2C91-C0CD0DB9AD16}"/>
              </a:ext>
            </a:extLst>
          </p:cNvPr>
          <p:cNvGrpSpPr>
            <a:grpSpLocks/>
          </p:cNvGrpSpPr>
          <p:nvPr/>
        </p:nvGrpSpPr>
        <p:grpSpPr bwMode="auto">
          <a:xfrm>
            <a:off x="2514600" y="4800600"/>
            <a:ext cx="3352800" cy="533400"/>
            <a:chOff x="1296" y="3024"/>
            <a:chExt cx="2112" cy="336"/>
          </a:xfrm>
        </p:grpSpPr>
        <p:sp>
          <p:nvSpPr>
            <p:cNvPr id="6153" name="Text Box 9">
              <a:extLst>
                <a:ext uri="{FF2B5EF4-FFF2-40B4-BE49-F238E27FC236}">
                  <a16:creationId xmlns:a16="http://schemas.microsoft.com/office/drawing/2014/main" id="{06C5755B-F454-4E71-FE37-DCD361619308}"/>
                </a:ext>
              </a:extLst>
            </p:cNvPr>
            <p:cNvSpPr txBox="1">
              <a:spLocks noChangeArrowheads="1"/>
            </p:cNvSpPr>
            <p:nvPr/>
          </p:nvSpPr>
          <p:spPr bwMode="auto">
            <a:xfrm>
              <a:off x="1296" y="3024"/>
              <a:ext cx="720" cy="336"/>
            </a:xfrm>
            <a:prstGeom prst="rect">
              <a:avLst/>
            </a:prstGeom>
            <a:gradFill rotWithShape="0">
              <a:gsLst>
                <a:gs pos="0">
                  <a:srgbClr val="FFFFFF"/>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r"/>
              <a:r>
                <a:rPr lang="en-GB" altLang="en-US" sz="2000"/>
                <a:t>N</a:t>
              </a:r>
            </a:p>
          </p:txBody>
        </p:sp>
        <p:sp>
          <p:nvSpPr>
            <p:cNvPr id="6154" name="Text Box 10">
              <a:extLst>
                <a:ext uri="{FF2B5EF4-FFF2-40B4-BE49-F238E27FC236}">
                  <a16:creationId xmlns:a16="http://schemas.microsoft.com/office/drawing/2014/main" id="{029BE01C-8A21-85C5-9B80-E68A6092ECE9}"/>
                </a:ext>
              </a:extLst>
            </p:cNvPr>
            <p:cNvSpPr txBox="1">
              <a:spLocks noChangeArrowheads="1"/>
            </p:cNvSpPr>
            <p:nvPr/>
          </p:nvSpPr>
          <p:spPr bwMode="auto">
            <a:xfrm>
              <a:off x="2688" y="3024"/>
              <a:ext cx="720" cy="336"/>
            </a:xfrm>
            <a:prstGeom prst="rect">
              <a:avLst/>
            </a:prstGeom>
            <a:gradFill rotWithShape="0">
              <a:gsLst>
                <a:gs pos="0">
                  <a:schemeClr val="bg1"/>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S</a:t>
              </a:r>
            </a:p>
          </p:txBody>
        </p:sp>
        <p:sp>
          <p:nvSpPr>
            <p:cNvPr id="6155" name="Text Box 11">
              <a:extLst>
                <a:ext uri="{FF2B5EF4-FFF2-40B4-BE49-F238E27FC236}">
                  <a16:creationId xmlns:a16="http://schemas.microsoft.com/office/drawing/2014/main" id="{8937AFE4-2996-A4D6-04C2-21F6483DF48E}"/>
                </a:ext>
              </a:extLst>
            </p:cNvPr>
            <p:cNvSpPr txBox="1">
              <a:spLocks noChangeArrowheads="1"/>
            </p:cNvSpPr>
            <p:nvPr/>
          </p:nvSpPr>
          <p:spPr bwMode="auto">
            <a:xfrm>
              <a:off x="2112" y="3107"/>
              <a:ext cx="432" cy="17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000"/>
                <a:t>N     S</a:t>
              </a:r>
            </a:p>
          </p:txBody>
        </p:sp>
      </p:grpSp>
      <p:sp>
        <p:nvSpPr>
          <p:cNvPr id="6158" name="Text Box 14">
            <a:extLst>
              <a:ext uri="{FF2B5EF4-FFF2-40B4-BE49-F238E27FC236}">
                <a16:creationId xmlns:a16="http://schemas.microsoft.com/office/drawing/2014/main" id="{0F26F02C-A52A-B707-B269-AE86DAAED7F4}"/>
              </a:ext>
            </a:extLst>
          </p:cNvPr>
          <p:cNvSpPr txBox="1">
            <a:spLocks noChangeArrowheads="1"/>
          </p:cNvSpPr>
          <p:nvPr/>
        </p:nvSpPr>
        <p:spPr bwMode="auto">
          <a:xfrm>
            <a:off x="571500" y="5791200"/>
            <a:ext cx="76200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Which is the high energy orientation?</a:t>
            </a:r>
          </a:p>
        </p:txBody>
      </p:sp>
      <p:grpSp>
        <p:nvGrpSpPr>
          <p:cNvPr id="6161" name="Group 17">
            <a:extLst>
              <a:ext uri="{FF2B5EF4-FFF2-40B4-BE49-F238E27FC236}">
                <a16:creationId xmlns:a16="http://schemas.microsoft.com/office/drawing/2014/main" id="{05AFFAC8-74C6-9416-D05E-393E0B23EF4D}"/>
              </a:ext>
            </a:extLst>
          </p:cNvPr>
          <p:cNvGrpSpPr>
            <a:grpSpLocks/>
          </p:cNvGrpSpPr>
          <p:nvPr/>
        </p:nvGrpSpPr>
        <p:grpSpPr bwMode="auto">
          <a:xfrm>
            <a:off x="6019800" y="3505200"/>
            <a:ext cx="2514600" cy="2084388"/>
            <a:chOff x="3792" y="2208"/>
            <a:chExt cx="1584" cy="1313"/>
          </a:xfrm>
        </p:grpSpPr>
        <p:sp>
          <p:nvSpPr>
            <p:cNvPr id="6159" name="Text Box 15">
              <a:extLst>
                <a:ext uri="{FF2B5EF4-FFF2-40B4-BE49-F238E27FC236}">
                  <a16:creationId xmlns:a16="http://schemas.microsoft.com/office/drawing/2014/main" id="{489BE395-1438-114B-2374-15F4E48A4E70}"/>
                </a:ext>
              </a:extLst>
            </p:cNvPr>
            <p:cNvSpPr txBox="1">
              <a:spLocks noChangeArrowheads="1"/>
            </p:cNvSpPr>
            <p:nvPr/>
          </p:nvSpPr>
          <p:spPr bwMode="auto">
            <a:xfrm>
              <a:off x="3792" y="2208"/>
              <a:ext cx="1584" cy="593"/>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Nucleus spin aligned </a:t>
              </a:r>
              <a:r>
                <a:rPr lang="en-GB" altLang="en-US" sz="1800" u="sng"/>
                <a:t>with</a:t>
              </a:r>
              <a:r>
                <a:rPr lang="en-GB" altLang="en-US" sz="1800"/>
                <a:t> the field – </a:t>
              </a:r>
              <a:r>
                <a:rPr lang="en-GB" altLang="en-US" sz="1800" u="sng"/>
                <a:t>Low energy!</a:t>
              </a:r>
            </a:p>
          </p:txBody>
        </p:sp>
        <p:sp>
          <p:nvSpPr>
            <p:cNvPr id="6160" name="Text Box 16">
              <a:extLst>
                <a:ext uri="{FF2B5EF4-FFF2-40B4-BE49-F238E27FC236}">
                  <a16:creationId xmlns:a16="http://schemas.microsoft.com/office/drawing/2014/main" id="{D2227978-08EC-F19D-E8F7-48D9AC879BF6}"/>
                </a:ext>
              </a:extLst>
            </p:cNvPr>
            <p:cNvSpPr txBox="1">
              <a:spLocks noChangeArrowheads="1"/>
            </p:cNvSpPr>
            <p:nvPr/>
          </p:nvSpPr>
          <p:spPr bwMode="auto">
            <a:xfrm>
              <a:off x="3792" y="2928"/>
              <a:ext cx="1584" cy="593"/>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Nucleus spin aligned </a:t>
              </a:r>
              <a:r>
                <a:rPr lang="en-GB" altLang="en-US" sz="1800" u="sng"/>
                <a:t>against</a:t>
              </a:r>
              <a:r>
                <a:rPr lang="en-GB" altLang="en-US" sz="1800"/>
                <a:t> the field – </a:t>
              </a:r>
              <a:r>
                <a:rPr lang="en-GB" altLang="en-US" sz="1800" u="sng"/>
                <a:t>High energy!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56"/>
                                        </p:tgtEl>
                                        <p:attrNameLst>
                                          <p:attrName>style.visibility</p:attrName>
                                        </p:attrNameLst>
                                      </p:cBhvr>
                                      <p:to>
                                        <p:strVal val="visible"/>
                                      </p:to>
                                    </p:set>
                                    <p:anim calcmode="lin" valueType="num">
                                      <p:cBhvr additive="base">
                                        <p:cTn id="7" dur="500" fill="hold"/>
                                        <p:tgtEl>
                                          <p:spTgt spid="6156"/>
                                        </p:tgtEl>
                                        <p:attrNameLst>
                                          <p:attrName>ppt_x</p:attrName>
                                        </p:attrNameLst>
                                      </p:cBhvr>
                                      <p:tavLst>
                                        <p:tav tm="0">
                                          <p:val>
                                            <p:strVal val="0-#ppt_w/2"/>
                                          </p:val>
                                        </p:tav>
                                        <p:tav tm="100000">
                                          <p:val>
                                            <p:strVal val="#ppt_x"/>
                                          </p:val>
                                        </p:tav>
                                      </p:tavLst>
                                    </p:anim>
                                    <p:anim calcmode="lin" valueType="num">
                                      <p:cBhvr additive="base">
                                        <p:cTn id="8" dur="500" fill="hold"/>
                                        <p:tgtEl>
                                          <p:spTgt spid="61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157"/>
                                        </p:tgtEl>
                                        <p:attrNameLst>
                                          <p:attrName>style.visibility</p:attrName>
                                        </p:attrNameLst>
                                      </p:cBhvr>
                                      <p:to>
                                        <p:strVal val="visible"/>
                                      </p:to>
                                    </p:set>
                                    <p:anim calcmode="lin" valueType="num">
                                      <p:cBhvr additive="base">
                                        <p:cTn id="13" dur="500" fill="hold"/>
                                        <p:tgtEl>
                                          <p:spTgt spid="6157"/>
                                        </p:tgtEl>
                                        <p:attrNameLst>
                                          <p:attrName>ppt_x</p:attrName>
                                        </p:attrNameLst>
                                      </p:cBhvr>
                                      <p:tavLst>
                                        <p:tav tm="0">
                                          <p:val>
                                            <p:strVal val="1+#ppt_w/2"/>
                                          </p:val>
                                        </p:tav>
                                        <p:tav tm="100000">
                                          <p:val>
                                            <p:strVal val="#ppt_x"/>
                                          </p:val>
                                        </p:tav>
                                      </p:tavLst>
                                    </p:anim>
                                    <p:anim calcmode="lin" valueType="num">
                                      <p:cBhvr additive="base">
                                        <p:cTn id="14" dur="500" fill="hold"/>
                                        <p:tgtEl>
                                          <p:spTgt spid="615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61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6161"/>
                                        </p:tgtEl>
                                        <p:attrNameLst>
                                          <p:attrName>style.visibility</p:attrName>
                                        </p:attrNameLst>
                                      </p:cBhvr>
                                      <p:to>
                                        <p:strVal val="visible"/>
                                      </p:to>
                                    </p:set>
                                    <p:animEffect transition="in" filter="blinds(horizontal)">
                                      <p:cBhvr>
                                        <p:cTn id="23" dur="5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4" name="Group 1050">
            <a:extLst>
              <a:ext uri="{FF2B5EF4-FFF2-40B4-BE49-F238E27FC236}">
                <a16:creationId xmlns:a16="http://schemas.microsoft.com/office/drawing/2014/main" id="{9D7E3D15-F2BB-B139-0E1E-3A46CEDAA2FB}"/>
              </a:ext>
            </a:extLst>
          </p:cNvPr>
          <p:cNvGrpSpPr>
            <a:grpSpLocks/>
          </p:cNvGrpSpPr>
          <p:nvPr/>
        </p:nvGrpSpPr>
        <p:grpSpPr bwMode="auto">
          <a:xfrm>
            <a:off x="1371600" y="1143000"/>
            <a:ext cx="4724400" cy="1828800"/>
            <a:chOff x="912" y="1536"/>
            <a:chExt cx="2976" cy="1152"/>
          </a:xfrm>
        </p:grpSpPr>
        <p:grpSp>
          <p:nvGrpSpPr>
            <p:cNvPr id="7177" name="Group 1033">
              <a:extLst>
                <a:ext uri="{FF2B5EF4-FFF2-40B4-BE49-F238E27FC236}">
                  <a16:creationId xmlns:a16="http://schemas.microsoft.com/office/drawing/2014/main" id="{21D3F904-D775-9D89-A035-AEA9A5D25F87}"/>
                </a:ext>
              </a:extLst>
            </p:cNvPr>
            <p:cNvGrpSpPr>
              <a:grpSpLocks/>
            </p:cNvGrpSpPr>
            <p:nvPr/>
          </p:nvGrpSpPr>
          <p:grpSpPr bwMode="auto">
            <a:xfrm>
              <a:off x="1776" y="1536"/>
              <a:ext cx="2112" cy="336"/>
              <a:chOff x="1296" y="3024"/>
              <a:chExt cx="2112" cy="336"/>
            </a:xfrm>
          </p:grpSpPr>
          <p:sp>
            <p:nvSpPr>
              <p:cNvPr id="7178" name="Text Box 1034">
                <a:extLst>
                  <a:ext uri="{FF2B5EF4-FFF2-40B4-BE49-F238E27FC236}">
                    <a16:creationId xmlns:a16="http://schemas.microsoft.com/office/drawing/2014/main" id="{BA503469-11B0-592D-E66D-D778CE807B71}"/>
                  </a:ext>
                </a:extLst>
              </p:cNvPr>
              <p:cNvSpPr txBox="1">
                <a:spLocks noChangeArrowheads="1"/>
              </p:cNvSpPr>
              <p:nvPr/>
            </p:nvSpPr>
            <p:spPr bwMode="auto">
              <a:xfrm>
                <a:off x="1296" y="3024"/>
                <a:ext cx="720" cy="336"/>
              </a:xfrm>
              <a:prstGeom prst="rect">
                <a:avLst/>
              </a:prstGeom>
              <a:gradFill rotWithShape="0">
                <a:gsLst>
                  <a:gs pos="0">
                    <a:srgbClr val="FFFFFF"/>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r"/>
                <a:r>
                  <a:rPr lang="en-GB" altLang="en-US" sz="2000"/>
                  <a:t>N</a:t>
                </a:r>
              </a:p>
            </p:txBody>
          </p:sp>
          <p:sp>
            <p:nvSpPr>
              <p:cNvPr id="7179" name="Text Box 1035">
                <a:extLst>
                  <a:ext uri="{FF2B5EF4-FFF2-40B4-BE49-F238E27FC236}">
                    <a16:creationId xmlns:a16="http://schemas.microsoft.com/office/drawing/2014/main" id="{D9598884-8AAB-F53E-6468-4C21854D92AB}"/>
                  </a:ext>
                </a:extLst>
              </p:cNvPr>
              <p:cNvSpPr txBox="1">
                <a:spLocks noChangeArrowheads="1"/>
              </p:cNvSpPr>
              <p:nvPr/>
            </p:nvSpPr>
            <p:spPr bwMode="auto">
              <a:xfrm>
                <a:off x="2688" y="3024"/>
                <a:ext cx="720" cy="336"/>
              </a:xfrm>
              <a:prstGeom prst="rect">
                <a:avLst/>
              </a:prstGeom>
              <a:gradFill rotWithShape="0">
                <a:gsLst>
                  <a:gs pos="0">
                    <a:schemeClr val="bg1"/>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S</a:t>
                </a:r>
              </a:p>
            </p:txBody>
          </p:sp>
          <p:sp>
            <p:nvSpPr>
              <p:cNvPr id="7180" name="Text Box 1036">
                <a:extLst>
                  <a:ext uri="{FF2B5EF4-FFF2-40B4-BE49-F238E27FC236}">
                    <a16:creationId xmlns:a16="http://schemas.microsoft.com/office/drawing/2014/main" id="{BFA90A0D-0FAE-2E3D-FAC3-084BA25A7A5D}"/>
                  </a:ext>
                </a:extLst>
              </p:cNvPr>
              <p:cNvSpPr txBox="1">
                <a:spLocks noChangeArrowheads="1"/>
              </p:cNvSpPr>
              <p:nvPr/>
            </p:nvSpPr>
            <p:spPr bwMode="auto">
              <a:xfrm>
                <a:off x="2112" y="3107"/>
                <a:ext cx="432" cy="17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000"/>
                  <a:t>N     S</a:t>
                </a:r>
              </a:p>
            </p:txBody>
          </p:sp>
        </p:grpSp>
        <p:grpSp>
          <p:nvGrpSpPr>
            <p:cNvPr id="7193" name="Group 1049">
              <a:extLst>
                <a:ext uri="{FF2B5EF4-FFF2-40B4-BE49-F238E27FC236}">
                  <a16:creationId xmlns:a16="http://schemas.microsoft.com/office/drawing/2014/main" id="{AC2C0E44-D119-465B-1FF7-8CC1B4BFE3F1}"/>
                </a:ext>
              </a:extLst>
            </p:cNvPr>
            <p:cNvGrpSpPr>
              <a:grpSpLocks/>
            </p:cNvGrpSpPr>
            <p:nvPr/>
          </p:nvGrpSpPr>
          <p:grpSpPr bwMode="auto">
            <a:xfrm>
              <a:off x="912" y="1920"/>
              <a:ext cx="1056" cy="768"/>
              <a:chOff x="912" y="1920"/>
              <a:chExt cx="1056" cy="768"/>
            </a:xfrm>
          </p:grpSpPr>
          <p:sp>
            <p:nvSpPr>
              <p:cNvPr id="7185" name="Line 1041">
                <a:extLst>
                  <a:ext uri="{FF2B5EF4-FFF2-40B4-BE49-F238E27FC236}">
                    <a16:creationId xmlns:a16="http://schemas.microsoft.com/office/drawing/2014/main" id="{2C1506C6-D467-CC0C-32F3-9FE761C3D7A7}"/>
                  </a:ext>
                </a:extLst>
              </p:cNvPr>
              <p:cNvSpPr>
                <a:spLocks noChangeShapeType="1"/>
              </p:cNvSpPr>
              <p:nvPr/>
            </p:nvSpPr>
            <p:spPr bwMode="auto">
              <a:xfrm flipV="1">
                <a:off x="1344" y="1920"/>
                <a:ext cx="624" cy="768"/>
              </a:xfrm>
              <a:prstGeom prst="line">
                <a:avLst/>
              </a:prstGeom>
              <a:noFill/>
              <a:ln w="635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sp>
            <p:nvSpPr>
              <p:cNvPr id="7187" name="Text Box 1043">
                <a:extLst>
                  <a:ext uri="{FF2B5EF4-FFF2-40B4-BE49-F238E27FC236}">
                    <a16:creationId xmlns:a16="http://schemas.microsoft.com/office/drawing/2014/main" id="{07835669-D6E6-75C4-F62D-A960973B1D7A}"/>
                  </a:ext>
                </a:extLst>
              </p:cNvPr>
              <p:cNvSpPr txBox="1">
                <a:spLocks noChangeArrowheads="1"/>
              </p:cNvSpPr>
              <p:nvPr/>
            </p:nvSpPr>
            <p:spPr bwMode="auto">
              <a:xfrm>
                <a:off x="912" y="2016"/>
                <a:ext cx="624" cy="42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Add Energy</a:t>
                </a:r>
              </a:p>
            </p:txBody>
          </p:sp>
        </p:grpSp>
      </p:grpSp>
      <p:grpSp>
        <p:nvGrpSpPr>
          <p:cNvPr id="7192" name="Group 1048">
            <a:extLst>
              <a:ext uri="{FF2B5EF4-FFF2-40B4-BE49-F238E27FC236}">
                <a16:creationId xmlns:a16="http://schemas.microsoft.com/office/drawing/2014/main" id="{4D3F4990-F26B-658D-F19B-BF0044662E7A}"/>
              </a:ext>
            </a:extLst>
          </p:cNvPr>
          <p:cNvGrpSpPr>
            <a:grpSpLocks/>
          </p:cNvGrpSpPr>
          <p:nvPr/>
        </p:nvGrpSpPr>
        <p:grpSpPr bwMode="auto">
          <a:xfrm>
            <a:off x="381000" y="3124200"/>
            <a:ext cx="3352800" cy="1001713"/>
            <a:chOff x="288" y="2784"/>
            <a:chExt cx="2112" cy="631"/>
          </a:xfrm>
        </p:grpSpPr>
        <p:grpSp>
          <p:nvGrpSpPr>
            <p:cNvPr id="7173" name="Group 1029">
              <a:extLst>
                <a:ext uri="{FF2B5EF4-FFF2-40B4-BE49-F238E27FC236}">
                  <a16:creationId xmlns:a16="http://schemas.microsoft.com/office/drawing/2014/main" id="{C50FB8DE-FCFB-8AA6-FA92-94F13F0FEDC1}"/>
                </a:ext>
              </a:extLst>
            </p:cNvPr>
            <p:cNvGrpSpPr>
              <a:grpSpLocks/>
            </p:cNvGrpSpPr>
            <p:nvPr/>
          </p:nvGrpSpPr>
          <p:grpSpPr bwMode="auto">
            <a:xfrm>
              <a:off x="288" y="2784"/>
              <a:ext cx="2112" cy="336"/>
              <a:chOff x="1248" y="2269"/>
              <a:chExt cx="2112" cy="336"/>
            </a:xfrm>
          </p:grpSpPr>
          <p:sp>
            <p:nvSpPr>
              <p:cNvPr id="7174" name="Text Box 1030">
                <a:extLst>
                  <a:ext uri="{FF2B5EF4-FFF2-40B4-BE49-F238E27FC236}">
                    <a16:creationId xmlns:a16="http://schemas.microsoft.com/office/drawing/2014/main" id="{20EA73E6-A34F-2D12-5579-0DFC49122020}"/>
                  </a:ext>
                </a:extLst>
              </p:cNvPr>
              <p:cNvSpPr txBox="1">
                <a:spLocks noChangeArrowheads="1"/>
              </p:cNvSpPr>
              <p:nvPr/>
            </p:nvSpPr>
            <p:spPr bwMode="auto">
              <a:xfrm>
                <a:off x="1248" y="2269"/>
                <a:ext cx="720" cy="336"/>
              </a:xfrm>
              <a:prstGeom prst="rect">
                <a:avLst/>
              </a:prstGeom>
              <a:gradFill rotWithShape="0">
                <a:gsLst>
                  <a:gs pos="0">
                    <a:srgbClr val="FFFFFF"/>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r"/>
                <a:r>
                  <a:rPr lang="en-GB" altLang="en-US" sz="2000"/>
                  <a:t>N</a:t>
                </a:r>
              </a:p>
            </p:txBody>
          </p:sp>
          <p:sp>
            <p:nvSpPr>
              <p:cNvPr id="7175" name="Text Box 1031">
                <a:extLst>
                  <a:ext uri="{FF2B5EF4-FFF2-40B4-BE49-F238E27FC236}">
                    <a16:creationId xmlns:a16="http://schemas.microsoft.com/office/drawing/2014/main" id="{3ECDE810-B470-BC13-438D-97D5925A771E}"/>
                  </a:ext>
                </a:extLst>
              </p:cNvPr>
              <p:cNvSpPr txBox="1">
                <a:spLocks noChangeArrowheads="1"/>
              </p:cNvSpPr>
              <p:nvPr/>
            </p:nvSpPr>
            <p:spPr bwMode="auto">
              <a:xfrm>
                <a:off x="2640" y="2269"/>
                <a:ext cx="720" cy="336"/>
              </a:xfrm>
              <a:prstGeom prst="rect">
                <a:avLst/>
              </a:prstGeom>
              <a:gradFill rotWithShape="0">
                <a:gsLst>
                  <a:gs pos="0">
                    <a:schemeClr val="bg1"/>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S</a:t>
                </a:r>
              </a:p>
            </p:txBody>
          </p:sp>
          <p:sp>
            <p:nvSpPr>
              <p:cNvPr id="7176" name="Text Box 1032">
                <a:extLst>
                  <a:ext uri="{FF2B5EF4-FFF2-40B4-BE49-F238E27FC236}">
                    <a16:creationId xmlns:a16="http://schemas.microsoft.com/office/drawing/2014/main" id="{96B6AC49-DE46-D029-C182-CB29EBBC4809}"/>
                  </a:ext>
                </a:extLst>
              </p:cNvPr>
              <p:cNvSpPr txBox="1">
                <a:spLocks noChangeArrowheads="1"/>
              </p:cNvSpPr>
              <p:nvPr/>
            </p:nvSpPr>
            <p:spPr bwMode="auto">
              <a:xfrm>
                <a:off x="2064" y="2352"/>
                <a:ext cx="432" cy="17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000"/>
                  <a:t>S    N</a:t>
                </a:r>
              </a:p>
            </p:txBody>
          </p:sp>
        </p:grpSp>
        <p:sp>
          <p:nvSpPr>
            <p:cNvPr id="7189" name="Text Box 1045">
              <a:extLst>
                <a:ext uri="{FF2B5EF4-FFF2-40B4-BE49-F238E27FC236}">
                  <a16:creationId xmlns:a16="http://schemas.microsoft.com/office/drawing/2014/main" id="{37E385B6-F3C6-EF62-7AC6-64E9FCBF9828}"/>
                </a:ext>
              </a:extLst>
            </p:cNvPr>
            <p:cNvSpPr txBox="1">
              <a:spLocks noChangeArrowheads="1"/>
            </p:cNvSpPr>
            <p:nvPr/>
          </p:nvSpPr>
          <p:spPr bwMode="auto">
            <a:xfrm>
              <a:off x="528" y="3168"/>
              <a:ext cx="1632" cy="247"/>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Aligned = Low Energy</a:t>
              </a:r>
            </a:p>
          </p:txBody>
        </p:sp>
      </p:grpSp>
      <p:sp>
        <p:nvSpPr>
          <p:cNvPr id="7190" name="Text Box 1046">
            <a:extLst>
              <a:ext uri="{FF2B5EF4-FFF2-40B4-BE49-F238E27FC236}">
                <a16:creationId xmlns:a16="http://schemas.microsoft.com/office/drawing/2014/main" id="{F02AD74F-6390-E064-2B0C-5C9E4FF601F3}"/>
              </a:ext>
            </a:extLst>
          </p:cNvPr>
          <p:cNvSpPr txBox="1">
            <a:spLocks noChangeArrowheads="1"/>
          </p:cNvSpPr>
          <p:nvPr/>
        </p:nvSpPr>
        <p:spPr bwMode="auto">
          <a:xfrm>
            <a:off x="2667000" y="685800"/>
            <a:ext cx="3505200" cy="392113"/>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Excited state = High energy</a:t>
            </a:r>
          </a:p>
        </p:txBody>
      </p:sp>
      <p:grpSp>
        <p:nvGrpSpPr>
          <p:cNvPr id="7195" name="Group 1051">
            <a:extLst>
              <a:ext uri="{FF2B5EF4-FFF2-40B4-BE49-F238E27FC236}">
                <a16:creationId xmlns:a16="http://schemas.microsoft.com/office/drawing/2014/main" id="{A6A31338-54C8-F7D8-FCAE-23CA53762DB6}"/>
              </a:ext>
            </a:extLst>
          </p:cNvPr>
          <p:cNvGrpSpPr>
            <a:grpSpLocks/>
          </p:cNvGrpSpPr>
          <p:nvPr/>
        </p:nvGrpSpPr>
        <p:grpSpPr bwMode="auto">
          <a:xfrm>
            <a:off x="4800600" y="1752600"/>
            <a:ext cx="3962400" cy="2373313"/>
            <a:chOff x="3072" y="1920"/>
            <a:chExt cx="2496" cy="1495"/>
          </a:xfrm>
        </p:grpSpPr>
        <p:grpSp>
          <p:nvGrpSpPr>
            <p:cNvPr id="7181" name="Group 1037">
              <a:extLst>
                <a:ext uri="{FF2B5EF4-FFF2-40B4-BE49-F238E27FC236}">
                  <a16:creationId xmlns:a16="http://schemas.microsoft.com/office/drawing/2014/main" id="{D0CB7755-CA59-003C-227E-796F8B7F6230}"/>
                </a:ext>
              </a:extLst>
            </p:cNvPr>
            <p:cNvGrpSpPr>
              <a:grpSpLocks/>
            </p:cNvGrpSpPr>
            <p:nvPr/>
          </p:nvGrpSpPr>
          <p:grpSpPr bwMode="auto">
            <a:xfrm>
              <a:off x="3264" y="2784"/>
              <a:ext cx="2112" cy="336"/>
              <a:chOff x="1248" y="2269"/>
              <a:chExt cx="2112" cy="336"/>
            </a:xfrm>
          </p:grpSpPr>
          <p:sp>
            <p:nvSpPr>
              <p:cNvPr id="7182" name="Text Box 1038">
                <a:extLst>
                  <a:ext uri="{FF2B5EF4-FFF2-40B4-BE49-F238E27FC236}">
                    <a16:creationId xmlns:a16="http://schemas.microsoft.com/office/drawing/2014/main" id="{2EE7FEC8-6A5C-7460-A893-88DA6F295395}"/>
                  </a:ext>
                </a:extLst>
              </p:cNvPr>
              <p:cNvSpPr txBox="1">
                <a:spLocks noChangeArrowheads="1"/>
              </p:cNvSpPr>
              <p:nvPr/>
            </p:nvSpPr>
            <p:spPr bwMode="auto">
              <a:xfrm>
                <a:off x="1248" y="2269"/>
                <a:ext cx="720" cy="336"/>
              </a:xfrm>
              <a:prstGeom prst="rect">
                <a:avLst/>
              </a:prstGeom>
              <a:gradFill rotWithShape="0">
                <a:gsLst>
                  <a:gs pos="0">
                    <a:srgbClr val="FFFFFF"/>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r"/>
                <a:r>
                  <a:rPr lang="en-GB" altLang="en-US" sz="2000"/>
                  <a:t>N</a:t>
                </a:r>
              </a:p>
            </p:txBody>
          </p:sp>
          <p:sp>
            <p:nvSpPr>
              <p:cNvPr id="7183" name="Text Box 1039">
                <a:extLst>
                  <a:ext uri="{FF2B5EF4-FFF2-40B4-BE49-F238E27FC236}">
                    <a16:creationId xmlns:a16="http://schemas.microsoft.com/office/drawing/2014/main" id="{F6B6186E-26C5-F36F-A923-C4951F834F09}"/>
                  </a:ext>
                </a:extLst>
              </p:cNvPr>
              <p:cNvSpPr txBox="1">
                <a:spLocks noChangeArrowheads="1"/>
              </p:cNvSpPr>
              <p:nvPr/>
            </p:nvSpPr>
            <p:spPr bwMode="auto">
              <a:xfrm>
                <a:off x="2640" y="2269"/>
                <a:ext cx="720" cy="336"/>
              </a:xfrm>
              <a:prstGeom prst="rect">
                <a:avLst/>
              </a:prstGeom>
              <a:gradFill rotWithShape="0">
                <a:gsLst>
                  <a:gs pos="0">
                    <a:schemeClr val="bg1"/>
                  </a:gs>
                  <a:gs pos="100000">
                    <a:srgbClr val="FF5050"/>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S</a:t>
                </a:r>
              </a:p>
            </p:txBody>
          </p:sp>
          <p:sp>
            <p:nvSpPr>
              <p:cNvPr id="7184" name="Text Box 1040">
                <a:extLst>
                  <a:ext uri="{FF2B5EF4-FFF2-40B4-BE49-F238E27FC236}">
                    <a16:creationId xmlns:a16="http://schemas.microsoft.com/office/drawing/2014/main" id="{B9F8860D-5849-7CB6-FA75-AA5EEF50357F}"/>
                  </a:ext>
                </a:extLst>
              </p:cNvPr>
              <p:cNvSpPr txBox="1">
                <a:spLocks noChangeArrowheads="1"/>
              </p:cNvSpPr>
              <p:nvPr/>
            </p:nvSpPr>
            <p:spPr bwMode="auto">
              <a:xfrm>
                <a:off x="2064" y="2352"/>
                <a:ext cx="432" cy="17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000"/>
                  <a:t>S    N</a:t>
                </a:r>
              </a:p>
            </p:txBody>
          </p:sp>
        </p:grpSp>
        <p:sp>
          <p:nvSpPr>
            <p:cNvPr id="7186" name="Line 1042">
              <a:extLst>
                <a:ext uri="{FF2B5EF4-FFF2-40B4-BE49-F238E27FC236}">
                  <a16:creationId xmlns:a16="http://schemas.microsoft.com/office/drawing/2014/main" id="{55497F9B-5D06-364A-B13E-B16330A5264B}"/>
                </a:ext>
              </a:extLst>
            </p:cNvPr>
            <p:cNvSpPr>
              <a:spLocks noChangeShapeType="1"/>
            </p:cNvSpPr>
            <p:nvPr/>
          </p:nvSpPr>
          <p:spPr bwMode="auto">
            <a:xfrm>
              <a:off x="3600" y="1920"/>
              <a:ext cx="624" cy="768"/>
            </a:xfrm>
            <a:prstGeom prst="line">
              <a:avLst/>
            </a:prstGeom>
            <a:noFill/>
            <a:ln w="635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sp>
          <p:nvSpPr>
            <p:cNvPr id="7188" name="Text Box 1044">
              <a:extLst>
                <a:ext uri="{FF2B5EF4-FFF2-40B4-BE49-F238E27FC236}">
                  <a16:creationId xmlns:a16="http://schemas.microsoft.com/office/drawing/2014/main" id="{8F217B00-3440-7DE3-E608-D2277B74CCF3}"/>
                </a:ext>
              </a:extLst>
            </p:cNvPr>
            <p:cNvSpPr txBox="1">
              <a:spLocks noChangeArrowheads="1"/>
            </p:cNvSpPr>
            <p:nvPr/>
          </p:nvSpPr>
          <p:spPr bwMode="auto">
            <a:xfrm>
              <a:off x="4032" y="2016"/>
              <a:ext cx="768" cy="42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Energy Released</a:t>
              </a:r>
            </a:p>
          </p:txBody>
        </p:sp>
        <p:sp>
          <p:nvSpPr>
            <p:cNvPr id="7191" name="Text Box 1047">
              <a:extLst>
                <a:ext uri="{FF2B5EF4-FFF2-40B4-BE49-F238E27FC236}">
                  <a16:creationId xmlns:a16="http://schemas.microsoft.com/office/drawing/2014/main" id="{98593030-0DA7-5E45-6B2B-B28A57D57141}"/>
                </a:ext>
              </a:extLst>
            </p:cNvPr>
            <p:cNvSpPr txBox="1">
              <a:spLocks noChangeArrowheads="1"/>
            </p:cNvSpPr>
            <p:nvPr/>
          </p:nvSpPr>
          <p:spPr bwMode="auto">
            <a:xfrm>
              <a:off x="3072" y="3168"/>
              <a:ext cx="2496" cy="247"/>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1800"/>
                <a:t>Back to low energy ground state</a:t>
              </a:r>
            </a:p>
          </p:txBody>
        </p:sp>
      </p:grpSp>
      <p:sp>
        <p:nvSpPr>
          <p:cNvPr id="7196" name="Text Box 1052">
            <a:extLst>
              <a:ext uri="{FF2B5EF4-FFF2-40B4-BE49-F238E27FC236}">
                <a16:creationId xmlns:a16="http://schemas.microsoft.com/office/drawing/2014/main" id="{965440CE-6B1E-2C05-D2B1-2D849419CBD9}"/>
              </a:ext>
            </a:extLst>
          </p:cNvPr>
          <p:cNvSpPr txBox="1">
            <a:spLocks noChangeArrowheads="1"/>
          </p:cNvSpPr>
          <p:nvPr/>
        </p:nvSpPr>
        <p:spPr bwMode="auto">
          <a:xfrm>
            <a:off x="723900" y="4343400"/>
            <a:ext cx="7620000" cy="10922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When the spin falls back into line with the magnetic field it releases energy.  We detect this energy and it provides information on:</a:t>
            </a:r>
          </a:p>
        </p:txBody>
      </p:sp>
      <p:sp>
        <p:nvSpPr>
          <p:cNvPr id="7197" name="Text Box 1053">
            <a:extLst>
              <a:ext uri="{FF2B5EF4-FFF2-40B4-BE49-F238E27FC236}">
                <a16:creationId xmlns:a16="http://schemas.microsoft.com/office/drawing/2014/main" id="{141E55E6-CDF4-EE33-84C5-9A30A6F9D4E7}"/>
              </a:ext>
            </a:extLst>
          </p:cNvPr>
          <p:cNvSpPr txBox="1">
            <a:spLocks noChangeArrowheads="1"/>
          </p:cNvSpPr>
          <p:nvPr/>
        </p:nvSpPr>
        <p:spPr bwMode="auto">
          <a:xfrm>
            <a:off x="723900" y="5562600"/>
            <a:ext cx="7620000" cy="4222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sz="2000"/>
              <a:t> The environment of the hydrogen in the molecule</a:t>
            </a:r>
          </a:p>
        </p:txBody>
      </p:sp>
      <p:sp>
        <p:nvSpPr>
          <p:cNvPr id="7198" name="Text Box 1054">
            <a:extLst>
              <a:ext uri="{FF2B5EF4-FFF2-40B4-BE49-F238E27FC236}">
                <a16:creationId xmlns:a16="http://schemas.microsoft.com/office/drawing/2014/main" id="{AEF3EB40-9E89-0E1F-D946-84A86898F07F}"/>
              </a:ext>
            </a:extLst>
          </p:cNvPr>
          <p:cNvSpPr txBox="1">
            <a:spLocks noChangeArrowheads="1"/>
          </p:cNvSpPr>
          <p:nvPr/>
        </p:nvSpPr>
        <p:spPr bwMode="auto">
          <a:xfrm>
            <a:off x="723900" y="6096000"/>
            <a:ext cx="7620000" cy="4222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sz="2000"/>
              <a:t> How many hydrogen atoms are in that environment.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1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1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1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719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7196"/>
                                        </p:tgtEl>
                                        <p:attrNameLst>
                                          <p:attrName>style.visibility</p:attrName>
                                        </p:attrNameLst>
                                      </p:cBhvr>
                                      <p:to>
                                        <p:strVal val="visible"/>
                                      </p:to>
                                    </p:set>
                                    <p:animEffect transition="in" filter="blinds(horizontal)">
                                      <p:cBhvr>
                                        <p:cTn id="23" dur="500"/>
                                        <p:tgtEl>
                                          <p:spTgt spid="719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7197"/>
                                        </p:tgtEl>
                                        <p:attrNameLst>
                                          <p:attrName>style.visibility</p:attrName>
                                        </p:attrNameLst>
                                      </p:cBhvr>
                                      <p:to>
                                        <p:strVal val="visible"/>
                                      </p:to>
                                    </p:set>
                                    <p:animEffect transition="in" filter="blinds(horizontal)">
                                      <p:cBhvr>
                                        <p:cTn id="28" dur="500"/>
                                        <p:tgtEl>
                                          <p:spTgt spid="719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7198"/>
                                        </p:tgtEl>
                                        <p:attrNameLst>
                                          <p:attrName>style.visibility</p:attrName>
                                        </p:attrNameLst>
                                      </p:cBhvr>
                                      <p:to>
                                        <p:strVal val="visible"/>
                                      </p:to>
                                    </p:set>
                                    <p:animEffect transition="in" filter="blinds(horizontal)">
                                      <p:cBhvr>
                                        <p:cTn id="33" dur="500"/>
                                        <p:tgtEl>
                                          <p:spTgt spid="7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animBg="1" autoUpdateAnimBg="0"/>
      <p:bldP spid="7196" grpId="0" animBg="1" autoUpdateAnimBg="0"/>
      <p:bldP spid="7197" grpId="0" animBg="1" autoUpdateAnimBg="0"/>
      <p:bldP spid="719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41B268D0-27CB-D172-2B19-EE5A58EA8D63}"/>
              </a:ext>
            </a:extLst>
          </p:cNvPr>
          <p:cNvSpPr txBox="1">
            <a:spLocks noChangeArrowheads="1"/>
          </p:cNvSpPr>
          <p:nvPr/>
        </p:nvSpPr>
        <p:spPr bwMode="auto">
          <a:xfrm>
            <a:off x="609600" y="609600"/>
            <a:ext cx="7620000" cy="13366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NMR is a very detailed method of chemical analysis for </a:t>
            </a:r>
            <a:r>
              <a:rPr lang="en-GB" altLang="en-US" sz="2000" u="sng"/>
              <a:t>ORGANIC</a:t>
            </a:r>
            <a:r>
              <a:rPr lang="en-GB" altLang="en-US" sz="2000"/>
              <a:t> compounds.  It can tell us the </a:t>
            </a:r>
            <a:r>
              <a:rPr lang="en-GB" altLang="en-US" sz="2000" u="sng"/>
              <a:t>number</a:t>
            </a:r>
            <a:r>
              <a:rPr lang="en-GB" altLang="en-US" sz="2000"/>
              <a:t> of hydrogen atoms in a molecule and their related </a:t>
            </a:r>
            <a:r>
              <a:rPr lang="en-GB" altLang="en-US" sz="2000" u="sng"/>
              <a:t>positions</a:t>
            </a:r>
            <a:r>
              <a:rPr lang="en-GB" altLang="en-US" sz="2000"/>
              <a:t> in the carbon chain.</a:t>
            </a:r>
          </a:p>
        </p:txBody>
      </p:sp>
      <p:sp>
        <p:nvSpPr>
          <p:cNvPr id="16387" name="Text Box 3">
            <a:extLst>
              <a:ext uri="{FF2B5EF4-FFF2-40B4-BE49-F238E27FC236}">
                <a16:creationId xmlns:a16="http://schemas.microsoft.com/office/drawing/2014/main" id="{4D3DD334-635F-A624-17BA-054943456252}"/>
              </a:ext>
            </a:extLst>
          </p:cNvPr>
          <p:cNvSpPr txBox="1">
            <a:spLocks noChangeArrowheads="1"/>
          </p:cNvSpPr>
          <p:nvPr/>
        </p:nvSpPr>
        <p:spPr bwMode="auto">
          <a:xfrm>
            <a:off x="609600" y="2438400"/>
            <a:ext cx="7620000" cy="13366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The nucleus of each hydrogen atom behaves like a tiny magnet, which usually lines up </a:t>
            </a:r>
            <a:r>
              <a:rPr lang="en-GB" altLang="en-US" sz="2000" u="sng"/>
              <a:t>with</a:t>
            </a:r>
            <a:r>
              <a:rPr lang="en-GB" altLang="en-US" sz="2000"/>
              <a:t> an applied magnetic field.  However, if we add energy, the tiny magnet can flip over so that it aligns </a:t>
            </a:r>
            <a:r>
              <a:rPr lang="en-GB" altLang="en-US" sz="2000" u="sng"/>
              <a:t>against</a:t>
            </a:r>
            <a:r>
              <a:rPr lang="en-GB" altLang="en-US" sz="2000"/>
              <a:t> the magnetic field.</a:t>
            </a:r>
          </a:p>
        </p:txBody>
      </p:sp>
      <p:sp>
        <p:nvSpPr>
          <p:cNvPr id="16388" name="Text Box 4">
            <a:extLst>
              <a:ext uri="{FF2B5EF4-FFF2-40B4-BE49-F238E27FC236}">
                <a16:creationId xmlns:a16="http://schemas.microsoft.com/office/drawing/2014/main" id="{0469F590-B7C4-3259-9D8A-094AE8C2A8BD}"/>
              </a:ext>
            </a:extLst>
          </p:cNvPr>
          <p:cNvSpPr txBox="1">
            <a:spLocks noChangeArrowheads="1"/>
          </p:cNvSpPr>
          <p:nvPr/>
        </p:nvSpPr>
        <p:spPr bwMode="auto">
          <a:xfrm>
            <a:off x="609600" y="4267200"/>
            <a:ext cx="7620000" cy="16414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When the external energy is removed, the magnetic nucleus must, once again, fall back in line with the magnetic field and release its extra energy.  We detect this released energy and use it to gather information about the hydrogen which was excited.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linds(horizontal)">
                                      <p:cBhvr>
                                        <p:cTn id="12" dur="500"/>
                                        <p:tgtEl>
                                          <p:spTgt spid="16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blinds(horizontal)">
                                      <p:cBhvr>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animBg="1" autoUpdateAnimBg="0"/>
      <p:bldP spid="1638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D12E97B5-FE23-9611-90FE-F1BDDDED39DF}"/>
              </a:ext>
            </a:extLst>
          </p:cNvPr>
          <p:cNvSpPr txBox="1">
            <a:spLocks noChangeArrowheads="1"/>
          </p:cNvSpPr>
          <p:nvPr/>
        </p:nvSpPr>
        <p:spPr bwMode="auto">
          <a:xfrm>
            <a:off x="457200" y="533400"/>
            <a:ext cx="81534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u="sng"/>
              <a:t>1)  The environment of the Hydrogen atom</a:t>
            </a:r>
          </a:p>
        </p:txBody>
      </p:sp>
      <p:sp>
        <p:nvSpPr>
          <p:cNvPr id="9220" name="Text Box 4">
            <a:extLst>
              <a:ext uri="{FF2B5EF4-FFF2-40B4-BE49-F238E27FC236}">
                <a16:creationId xmlns:a16="http://schemas.microsoft.com/office/drawing/2014/main" id="{5C73F88F-C0D2-3A86-039B-DBC970E3E2EC}"/>
              </a:ext>
            </a:extLst>
          </p:cNvPr>
          <p:cNvSpPr txBox="1">
            <a:spLocks noChangeArrowheads="1"/>
          </p:cNvSpPr>
          <p:nvPr/>
        </p:nvSpPr>
        <p:spPr bwMode="auto">
          <a:xfrm>
            <a:off x="457200" y="1524000"/>
            <a:ext cx="8153400" cy="7874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The frequency of energy needed to flip the magnet (Spin) is different for hydrogen atoms that are in different positions.</a:t>
            </a:r>
          </a:p>
        </p:txBody>
      </p:sp>
      <p:graphicFrame>
        <p:nvGraphicFramePr>
          <p:cNvPr id="9223" name="Object 7">
            <a:extLst>
              <a:ext uri="{FF2B5EF4-FFF2-40B4-BE49-F238E27FC236}">
                <a16:creationId xmlns:a16="http://schemas.microsoft.com/office/drawing/2014/main" id="{8A11B3E8-4875-4FC8-A88E-F7AC24540F46}"/>
              </a:ext>
            </a:extLst>
          </p:cNvPr>
          <p:cNvGraphicFramePr>
            <a:graphicFrameLocks noChangeAspect="1"/>
          </p:cNvGraphicFramePr>
          <p:nvPr/>
        </p:nvGraphicFramePr>
        <p:xfrm>
          <a:off x="1295400" y="2743200"/>
          <a:ext cx="1295400" cy="1046163"/>
        </p:xfrm>
        <a:graphic>
          <a:graphicData uri="http://schemas.openxmlformats.org/presentationml/2006/ole">
            <mc:AlternateContent xmlns:mc="http://schemas.openxmlformats.org/markup-compatibility/2006">
              <mc:Choice xmlns:v="urn:schemas-microsoft-com:vml" Requires="v">
                <p:oleObj name="CS ChemDraw Drawing" r:id="rId3" imgW="1153080" imgH="903960" progId="ChemDraw.Document.4.5">
                  <p:embed/>
                </p:oleObj>
              </mc:Choice>
              <mc:Fallback>
                <p:oleObj name="CS ChemDraw Drawing" r:id="rId3" imgW="1153080" imgH="903960" progId="ChemDraw.Document.4.5">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l="-6244" t="-7965" r="-6244" b="-7965"/>
                      <a:stretch>
                        <a:fillRect/>
                      </a:stretch>
                    </p:blipFill>
                    <p:spPr bwMode="auto">
                      <a:xfrm>
                        <a:off x="1295400" y="2743200"/>
                        <a:ext cx="1295400" cy="1046163"/>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35" name="Group 19">
            <a:extLst>
              <a:ext uri="{FF2B5EF4-FFF2-40B4-BE49-F238E27FC236}">
                <a16:creationId xmlns:a16="http://schemas.microsoft.com/office/drawing/2014/main" id="{89B4C4D7-66AB-0A67-1418-1E5AD153BE15}"/>
              </a:ext>
            </a:extLst>
          </p:cNvPr>
          <p:cNvGrpSpPr>
            <a:grpSpLocks/>
          </p:cNvGrpSpPr>
          <p:nvPr/>
        </p:nvGrpSpPr>
        <p:grpSpPr bwMode="auto">
          <a:xfrm>
            <a:off x="609600" y="3476625"/>
            <a:ext cx="3352800" cy="1670050"/>
            <a:chOff x="384" y="2190"/>
            <a:chExt cx="2112" cy="1052"/>
          </a:xfrm>
        </p:grpSpPr>
        <p:sp>
          <p:nvSpPr>
            <p:cNvPr id="9224" name="Text Box 8">
              <a:extLst>
                <a:ext uri="{FF2B5EF4-FFF2-40B4-BE49-F238E27FC236}">
                  <a16:creationId xmlns:a16="http://schemas.microsoft.com/office/drawing/2014/main" id="{0627BB3C-A6C4-5078-0C3A-C127B16FF73B}"/>
                </a:ext>
              </a:extLst>
            </p:cNvPr>
            <p:cNvSpPr txBox="1">
              <a:spLocks noChangeArrowheads="1"/>
            </p:cNvSpPr>
            <p:nvPr/>
          </p:nvSpPr>
          <p:spPr bwMode="auto">
            <a:xfrm>
              <a:off x="384" y="2784"/>
              <a:ext cx="2112" cy="458"/>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Flips quite easily – needs low frequency energy.</a:t>
              </a:r>
            </a:p>
          </p:txBody>
        </p:sp>
        <p:sp>
          <p:nvSpPr>
            <p:cNvPr id="9225" name="Oval 9">
              <a:extLst>
                <a:ext uri="{FF2B5EF4-FFF2-40B4-BE49-F238E27FC236}">
                  <a16:creationId xmlns:a16="http://schemas.microsoft.com/office/drawing/2014/main" id="{3445EED9-EDBB-4048-9815-7CC707588C3C}"/>
                </a:ext>
              </a:extLst>
            </p:cNvPr>
            <p:cNvSpPr>
              <a:spLocks noChangeArrowheads="1"/>
            </p:cNvSpPr>
            <p:nvPr/>
          </p:nvSpPr>
          <p:spPr bwMode="auto">
            <a:xfrm>
              <a:off x="1050" y="2190"/>
              <a:ext cx="192" cy="192"/>
            </a:xfrm>
            <a:prstGeom prst="ellipse">
              <a:avLst/>
            </a:prstGeom>
            <a:noFill/>
            <a:ln w="50800">
              <a:solidFill>
                <a:srgbClr val="FF0000"/>
              </a:solidFill>
              <a:round/>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en-GB"/>
            </a:p>
          </p:txBody>
        </p:sp>
        <p:sp>
          <p:nvSpPr>
            <p:cNvPr id="9226" name="Line 10">
              <a:extLst>
                <a:ext uri="{FF2B5EF4-FFF2-40B4-BE49-F238E27FC236}">
                  <a16:creationId xmlns:a16="http://schemas.microsoft.com/office/drawing/2014/main" id="{C1AED420-FB55-A3C6-9608-EE838F16DF6B}"/>
                </a:ext>
              </a:extLst>
            </p:cNvPr>
            <p:cNvSpPr>
              <a:spLocks noChangeShapeType="1"/>
            </p:cNvSpPr>
            <p:nvPr/>
          </p:nvSpPr>
          <p:spPr bwMode="auto">
            <a:xfrm flipV="1">
              <a:off x="1140" y="2394"/>
              <a:ext cx="0"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grpSp>
      <p:grpSp>
        <p:nvGrpSpPr>
          <p:cNvPr id="9231" name="Group 15">
            <a:extLst>
              <a:ext uri="{FF2B5EF4-FFF2-40B4-BE49-F238E27FC236}">
                <a16:creationId xmlns:a16="http://schemas.microsoft.com/office/drawing/2014/main" id="{DAE93B44-F0EF-D224-0FFD-C0706D0CBAB6}"/>
              </a:ext>
            </a:extLst>
          </p:cNvPr>
          <p:cNvGrpSpPr>
            <a:grpSpLocks/>
          </p:cNvGrpSpPr>
          <p:nvPr/>
        </p:nvGrpSpPr>
        <p:grpSpPr bwMode="auto">
          <a:xfrm>
            <a:off x="2286000" y="2590800"/>
            <a:ext cx="5867400" cy="1104900"/>
            <a:chOff x="1440" y="1632"/>
            <a:chExt cx="3168" cy="696"/>
          </a:xfrm>
        </p:grpSpPr>
        <p:sp>
          <p:nvSpPr>
            <p:cNvPr id="9228" name="Oval 12">
              <a:extLst>
                <a:ext uri="{FF2B5EF4-FFF2-40B4-BE49-F238E27FC236}">
                  <a16:creationId xmlns:a16="http://schemas.microsoft.com/office/drawing/2014/main" id="{086C0010-62FD-E9E6-8D2E-AA985BBB4D8D}"/>
                </a:ext>
              </a:extLst>
            </p:cNvPr>
            <p:cNvSpPr>
              <a:spLocks noChangeArrowheads="1"/>
            </p:cNvSpPr>
            <p:nvPr/>
          </p:nvSpPr>
          <p:spPr bwMode="auto">
            <a:xfrm>
              <a:off x="1440" y="2136"/>
              <a:ext cx="192" cy="192"/>
            </a:xfrm>
            <a:prstGeom prst="ellipse">
              <a:avLst/>
            </a:prstGeom>
            <a:noFill/>
            <a:ln w="50800">
              <a:solidFill>
                <a:srgbClr val="FF0000"/>
              </a:solidFill>
              <a:round/>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en-GB"/>
            </a:p>
          </p:txBody>
        </p:sp>
        <p:sp>
          <p:nvSpPr>
            <p:cNvPr id="9229" name="Line 13">
              <a:extLst>
                <a:ext uri="{FF2B5EF4-FFF2-40B4-BE49-F238E27FC236}">
                  <a16:creationId xmlns:a16="http://schemas.microsoft.com/office/drawing/2014/main" id="{08023EBE-6C00-8057-C27F-F9F6F1011C7B}"/>
                </a:ext>
              </a:extLst>
            </p:cNvPr>
            <p:cNvSpPr>
              <a:spLocks noChangeShapeType="1"/>
            </p:cNvSpPr>
            <p:nvPr/>
          </p:nvSpPr>
          <p:spPr bwMode="auto">
            <a:xfrm flipV="1">
              <a:off x="1632" y="2016"/>
              <a:ext cx="384" cy="192"/>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GB"/>
            </a:p>
          </p:txBody>
        </p:sp>
        <p:sp>
          <p:nvSpPr>
            <p:cNvPr id="9230" name="Text Box 14">
              <a:extLst>
                <a:ext uri="{FF2B5EF4-FFF2-40B4-BE49-F238E27FC236}">
                  <a16:creationId xmlns:a16="http://schemas.microsoft.com/office/drawing/2014/main" id="{4D238D95-E36D-610F-9873-FCE097C45182}"/>
                </a:ext>
              </a:extLst>
            </p:cNvPr>
            <p:cNvSpPr txBox="1">
              <a:spLocks noChangeArrowheads="1"/>
            </p:cNvSpPr>
            <p:nvPr/>
          </p:nvSpPr>
          <p:spPr bwMode="auto">
            <a:xfrm>
              <a:off x="2016" y="1632"/>
              <a:ext cx="2592" cy="65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Needs high frequency energy to flip here, so high frequency energy released when it flips back.</a:t>
              </a:r>
            </a:p>
          </p:txBody>
        </p:sp>
      </p:grpSp>
      <p:sp>
        <p:nvSpPr>
          <p:cNvPr id="9234" name="Text Box 18">
            <a:extLst>
              <a:ext uri="{FF2B5EF4-FFF2-40B4-BE49-F238E27FC236}">
                <a16:creationId xmlns:a16="http://schemas.microsoft.com/office/drawing/2014/main" id="{614328B1-3041-01D0-7EC6-EAD3C973FEB7}"/>
              </a:ext>
            </a:extLst>
          </p:cNvPr>
          <p:cNvSpPr txBox="1">
            <a:spLocks noChangeArrowheads="1"/>
          </p:cNvSpPr>
          <p:nvPr/>
        </p:nvSpPr>
        <p:spPr bwMode="auto">
          <a:xfrm>
            <a:off x="533400" y="5638800"/>
            <a:ext cx="8153400" cy="7874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So the type of energy given off tells us the position of the hydrogen in the molecule.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2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9235"/>
                                        </p:tgtEl>
                                        <p:attrNameLst>
                                          <p:attrName>style.visibility</p:attrName>
                                        </p:attrNameLst>
                                      </p:cBhvr>
                                      <p:to>
                                        <p:strVal val="visible"/>
                                      </p:to>
                                    </p:set>
                                    <p:animEffect transition="in" filter="blinds(horizontal)">
                                      <p:cBhvr>
                                        <p:cTn id="11" dur="500"/>
                                        <p:tgtEl>
                                          <p:spTgt spid="923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9231"/>
                                        </p:tgtEl>
                                        <p:attrNameLst>
                                          <p:attrName>style.visibility</p:attrName>
                                        </p:attrNameLst>
                                      </p:cBhvr>
                                      <p:to>
                                        <p:strVal val="visible"/>
                                      </p:to>
                                    </p:set>
                                    <p:animEffect transition="in" filter="blinds(horizontal)">
                                      <p:cBhvr>
                                        <p:cTn id="16" dur="500"/>
                                        <p:tgtEl>
                                          <p:spTgt spid="923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9234"/>
                                        </p:tgtEl>
                                        <p:attrNameLst>
                                          <p:attrName>style.visibility</p:attrName>
                                        </p:attrNameLst>
                                      </p:cBhvr>
                                      <p:to>
                                        <p:strVal val="visible"/>
                                      </p:to>
                                    </p:set>
                                    <p:animEffect transition="in" filter="blinds(horizontal)">
                                      <p:cBhvr>
                                        <p:cTn id="21" dur="500"/>
                                        <p:tgtEl>
                                          <p:spTgt spid="9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DCB09ECF-31D6-1872-9E5B-8FF7D039BD06}"/>
              </a:ext>
            </a:extLst>
          </p:cNvPr>
          <p:cNvSpPr txBox="1">
            <a:spLocks noChangeArrowheads="1"/>
          </p:cNvSpPr>
          <p:nvPr/>
        </p:nvSpPr>
        <p:spPr bwMode="auto">
          <a:xfrm>
            <a:off x="457200" y="533400"/>
            <a:ext cx="81534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u="sng"/>
              <a:t>2)  How many hydrogen atoms are in each position</a:t>
            </a:r>
          </a:p>
        </p:txBody>
      </p:sp>
      <p:sp>
        <p:nvSpPr>
          <p:cNvPr id="10243" name="Text Box 3">
            <a:extLst>
              <a:ext uri="{FF2B5EF4-FFF2-40B4-BE49-F238E27FC236}">
                <a16:creationId xmlns:a16="http://schemas.microsoft.com/office/drawing/2014/main" id="{2673ECBC-98BB-284F-6E71-43507575191E}"/>
              </a:ext>
            </a:extLst>
          </p:cNvPr>
          <p:cNvSpPr txBox="1">
            <a:spLocks noChangeArrowheads="1"/>
          </p:cNvSpPr>
          <p:nvPr/>
        </p:nvSpPr>
        <p:spPr bwMode="auto">
          <a:xfrm>
            <a:off x="533400" y="1676400"/>
            <a:ext cx="8153400" cy="15779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a:t>If one hydrogen releases a set amount of energy when it falls back in line (eg 2 units).  Then 3 hydrogen atoms will release 3 times that amount when they fall in line (6 units).</a:t>
            </a:r>
          </a:p>
        </p:txBody>
      </p:sp>
      <p:sp>
        <p:nvSpPr>
          <p:cNvPr id="10244" name="Text Box 4">
            <a:extLst>
              <a:ext uri="{FF2B5EF4-FFF2-40B4-BE49-F238E27FC236}">
                <a16:creationId xmlns:a16="http://schemas.microsoft.com/office/drawing/2014/main" id="{C69B2C0F-910D-671D-3DCA-AB6A4AABF7DD}"/>
              </a:ext>
            </a:extLst>
          </p:cNvPr>
          <p:cNvSpPr txBox="1">
            <a:spLocks noChangeArrowheads="1"/>
          </p:cNvSpPr>
          <p:nvPr/>
        </p:nvSpPr>
        <p:spPr bwMode="auto">
          <a:xfrm>
            <a:off x="533400" y="3505200"/>
            <a:ext cx="8153400" cy="121285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a:t>This affects the size of the peak in the NMR spectrum.  The more hydrogen atoms, the bigger the peak!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E89960C5-1E1F-EF91-D4FA-20A3D23752F0}"/>
              </a:ext>
            </a:extLst>
          </p:cNvPr>
          <p:cNvSpPr txBox="1">
            <a:spLocks noChangeArrowheads="1"/>
          </p:cNvSpPr>
          <p:nvPr/>
        </p:nvSpPr>
        <p:spPr bwMode="auto">
          <a:xfrm>
            <a:off x="457200" y="533400"/>
            <a:ext cx="81534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u="sng"/>
              <a:t>Interpreting NMR Spectra</a:t>
            </a:r>
          </a:p>
        </p:txBody>
      </p:sp>
      <p:sp>
        <p:nvSpPr>
          <p:cNvPr id="11267" name="Text Box 3">
            <a:extLst>
              <a:ext uri="{FF2B5EF4-FFF2-40B4-BE49-F238E27FC236}">
                <a16:creationId xmlns:a16="http://schemas.microsoft.com/office/drawing/2014/main" id="{85616CCE-476C-77B9-BBFB-EE81BEC56F22}"/>
              </a:ext>
            </a:extLst>
          </p:cNvPr>
          <p:cNvSpPr txBox="1">
            <a:spLocks noChangeArrowheads="1"/>
          </p:cNvSpPr>
          <p:nvPr/>
        </p:nvSpPr>
        <p:spPr bwMode="auto">
          <a:xfrm>
            <a:off x="457200" y="1524000"/>
            <a:ext cx="8077200" cy="13970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u="sng"/>
              <a:t>Counting Hydrogen environments</a:t>
            </a:r>
            <a:r>
              <a:rPr lang="en-GB" altLang="en-US" sz="2000"/>
              <a:t> – One molecule can contain many hydrogen environments.  Each environment will release a different frequency of energy when it drops down from its excited state to line up with the magnetic field. </a:t>
            </a:r>
            <a:endParaRPr lang="en-GB" altLang="en-US" sz="2000" u="sng"/>
          </a:p>
        </p:txBody>
      </p:sp>
      <p:sp>
        <p:nvSpPr>
          <p:cNvPr id="11268" name="Text Box 4">
            <a:extLst>
              <a:ext uri="{FF2B5EF4-FFF2-40B4-BE49-F238E27FC236}">
                <a16:creationId xmlns:a16="http://schemas.microsoft.com/office/drawing/2014/main" id="{15B12C14-818E-7E5E-6239-8ED7130C4728}"/>
              </a:ext>
            </a:extLst>
          </p:cNvPr>
          <p:cNvSpPr txBox="1">
            <a:spLocks noChangeArrowheads="1"/>
          </p:cNvSpPr>
          <p:nvPr/>
        </p:nvSpPr>
        <p:spPr bwMode="auto">
          <a:xfrm>
            <a:off x="457200" y="3124200"/>
            <a:ext cx="8153400" cy="7874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buFontTx/>
              <a:buChar char="•"/>
            </a:pPr>
            <a:r>
              <a:rPr lang="en-GB" altLang="en-US"/>
              <a:t> </a:t>
            </a:r>
            <a:r>
              <a:rPr lang="en-GB" altLang="en-US" sz="2000"/>
              <a:t>So for each different hydrogen environment, we will see a different peak in the NMR spectrum.</a:t>
            </a:r>
          </a:p>
        </p:txBody>
      </p:sp>
      <p:graphicFrame>
        <p:nvGraphicFramePr>
          <p:cNvPr id="11269" name="Object 5">
            <a:extLst>
              <a:ext uri="{FF2B5EF4-FFF2-40B4-BE49-F238E27FC236}">
                <a16:creationId xmlns:a16="http://schemas.microsoft.com/office/drawing/2014/main" id="{B6843770-AE48-76D1-ACD4-168E7525E38B}"/>
              </a:ext>
            </a:extLst>
          </p:cNvPr>
          <p:cNvGraphicFramePr>
            <a:graphicFrameLocks noChangeAspect="1"/>
          </p:cNvGraphicFramePr>
          <p:nvPr/>
        </p:nvGraphicFramePr>
        <p:xfrm>
          <a:off x="2057400" y="4114800"/>
          <a:ext cx="1303338" cy="1046163"/>
        </p:xfrm>
        <a:graphic>
          <a:graphicData uri="http://schemas.openxmlformats.org/presentationml/2006/ole">
            <mc:AlternateContent xmlns:mc="http://schemas.openxmlformats.org/markup-compatibility/2006">
              <mc:Choice xmlns:v="urn:schemas-microsoft-com:vml" Requires="v">
                <p:oleObj name="CS ChemDraw Drawing" r:id="rId3" imgW="1160640" imgH="903960" progId="ChemDraw.Document.4.5">
                  <p:embed/>
                </p:oleObj>
              </mc:Choice>
              <mc:Fallback>
                <p:oleObj name="CS ChemDraw Drawing" r:id="rId3" imgW="1160640" imgH="903960" progId="ChemDraw.Document.4.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l="-6204" t="-7965" r="-6204" b="-7965"/>
                      <a:stretch>
                        <a:fillRect/>
                      </a:stretch>
                    </p:blipFill>
                    <p:spPr bwMode="auto">
                      <a:xfrm>
                        <a:off x="2057400" y="4114800"/>
                        <a:ext cx="1303338" cy="1046163"/>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0" name="Text Box 6">
            <a:extLst>
              <a:ext uri="{FF2B5EF4-FFF2-40B4-BE49-F238E27FC236}">
                <a16:creationId xmlns:a16="http://schemas.microsoft.com/office/drawing/2014/main" id="{53B3B3A6-F647-632D-F715-29858BC09138}"/>
              </a:ext>
            </a:extLst>
          </p:cNvPr>
          <p:cNvSpPr txBox="1">
            <a:spLocks noChangeArrowheads="1"/>
          </p:cNvSpPr>
          <p:nvPr/>
        </p:nvSpPr>
        <p:spPr bwMode="auto">
          <a:xfrm>
            <a:off x="4191000" y="4267200"/>
            <a:ext cx="3505200" cy="727075"/>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2 x H environments so 2 peaks in NMR spectrum.</a:t>
            </a:r>
            <a:endParaRPr lang="en-GB" altLang="en-US" sz="2000" u="sng"/>
          </a:p>
        </p:txBody>
      </p:sp>
      <p:pic>
        <p:nvPicPr>
          <p:cNvPr id="11271" name="Picture 7">
            <a:extLst>
              <a:ext uri="{FF2B5EF4-FFF2-40B4-BE49-F238E27FC236}">
                <a16:creationId xmlns:a16="http://schemas.microsoft.com/office/drawing/2014/main" id="{1AA762C9-8898-CF47-B8EA-B938A5DECD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9063" y="5256213"/>
            <a:ext cx="3810000" cy="1500187"/>
          </a:xfrm>
          <a:prstGeom prst="rect">
            <a:avLst/>
          </a:prstGeom>
          <a:noFill/>
          <a:ln w="25400">
            <a:solidFill>
              <a:srgbClr val="800000"/>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linds(horizontal)">
                                      <p:cBhvr>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blinds(horizontal)">
                                      <p:cBhvr>
                                        <p:cTn id="12" dur="500"/>
                                        <p:tgtEl>
                                          <p:spTgt spid="11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1271"/>
                                        </p:tgtEl>
                                        <p:attrNameLst>
                                          <p:attrName>style.visibility</p:attrName>
                                        </p:attrNameLst>
                                      </p:cBhvr>
                                      <p:to>
                                        <p:strVal val="visible"/>
                                      </p:to>
                                    </p:set>
                                    <p:anim calcmode="lin" valueType="num">
                                      <p:cBhvr additive="base">
                                        <p:cTn id="17" dur="500" fill="hold"/>
                                        <p:tgtEl>
                                          <p:spTgt spid="11271"/>
                                        </p:tgtEl>
                                        <p:attrNameLst>
                                          <p:attrName>ppt_x</p:attrName>
                                        </p:attrNameLst>
                                      </p:cBhvr>
                                      <p:tavLst>
                                        <p:tav tm="0">
                                          <p:val>
                                            <p:strVal val="0-#ppt_w/2"/>
                                          </p:val>
                                        </p:tav>
                                        <p:tav tm="100000">
                                          <p:val>
                                            <p:strVal val="#ppt_x"/>
                                          </p:val>
                                        </p:tav>
                                      </p:tavLst>
                                    </p:anim>
                                    <p:anim calcmode="lin" valueType="num">
                                      <p:cBhvr additive="base">
                                        <p:cTn id="18"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DF7D1360-2C91-97EA-E90A-899196F12512}"/>
              </a:ext>
            </a:extLst>
          </p:cNvPr>
          <p:cNvSpPr txBox="1">
            <a:spLocks noChangeArrowheads="1"/>
          </p:cNvSpPr>
          <p:nvPr/>
        </p:nvSpPr>
        <p:spPr bwMode="auto">
          <a:xfrm>
            <a:off x="1524000" y="228600"/>
            <a:ext cx="6096000"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GB" altLang="en-US" u="sng"/>
              <a:t>Your Turn!</a:t>
            </a:r>
          </a:p>
        </p:txBody>
      </p:sp>
      <p:grpSp>
        <p:nvGrpSpPr>
          <p:cNvPr id="15378" name="Group 18">
            <a:extLst>
              <a:ext uri="{FF2B5EF4-FFF2-40B4-BE49-F238E27FC236}">
                <a16:creationId xmlns:a16="http://schemas.microsoft.com/office/drawing/2014/main" id="{6AB123DC-2FBA-1D8D-D5C8-3AD52041C759}"/>
              </a:ext>
            </a:extLst>
          </p:cNvPr>
          <p:cNvGrpSpPr>
            <a:grpSpLocks/>
          </p:cNvGrpSpPr>
          <p:nvPr/>
        </p:nvGrpSpPr>
        <p:grpSpPr bwMode="auto">
          <a:xfrm>
            <a:off x="498475" y="1295400"/>
            <a:ext cx="1592263" cy="4806950"/>
            <a:chOff x="314" y="816"/>
            <a:chExt cx="1003" cy="3028"/>
          </a:xfrm>
        </p:grpSpPr>
        <p:graphicFrame>
          <p:nvGraphicFramePr>
            <p:cNvPr id="15365" name="Object 5">
              <a:extLst>
                <a:ext uri="{FF2B5EF4-FFF2-40B4-BE49-F238E27FC236}">
                  <a16:creationId xmlns:a16="http://schemas.microsoft.com/office/drawing/2014/main" id="{AD35D9CD-BCAC-3005-1F1F-4A5BB950F8AB}"/>
                </a:ext>
              </a:extLst>
            </p:cNvPr>
            <p:cNvGraphicFramePr>
              <a:graphicFrameLocks noChangeAspect="1"/>
            </p:cNvGraphicFramePr>
            <p:nvPr/>
          </p:nvGraphicFramePr>
          <p:xfrm>
            <a:off x="349" y="816"/>
            <a:ext cx="932" cy="538"/>
          </p:xfrm>
          <a:graphic>
            <a:graphicData uri="http://schemas.openxmlformats.org/presentationml/2006/ole">
              <mc:AlternateContent xmlns:mc="http://schemas.openxmlformats.org/markup-compatibility/2006">
                <mc:Choice xmlns:v="urn:schemas-microsoft-com:vml" Requires="v">
                  <p:oleObj name="CS ChemDraw Drawing" r:id="rId3" imgW="1335960" imgH="711000" progId="ChemDraw.Document.4.5">
                    <p:embed/>
                  </p:oleObj>
                </mc:Choice>
                <mc:Fallback>
                  <p:oleObj name="CS ChemDraw Drawing" r:id="rId3" imgW="1335960" imgH="711000" progId="ChemDraw.Document.4.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l="-5389" t="-10127" r="-5389" b="-10127"/>
                        <a:stretch>
                          <a:fillRect/>
                        </a:stretch>
                      </p:blipFill>
                      <p:spPr bwMode="auto">
                        <a:xfrm>
                          <a:off x="349" y="816"/>
                          <a:ext cx="932" cy="538"/>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8" name="Object 8">
              <a:extLst>
                <a:ext uri="{FF2B5EF4-FFF2-40B4-BE49-F238E27FC236}">
                  <a16:creationId xmlns:a16="http://schemas.microsoft.com/office/drawing/2014/main" id="{076FCEE0-A934-43D0-8795-C9BD5A150A4A}"/>
                </a:ext>
              </a:extLst>
            </p:cNvPr>
            <p:cNvGraphicFramePr>
              <a:graphicFrameLocks noChangeAspect="1"/>
            </p:cNvGraphicFramePr>
            <p:nvPr/>
          </p:nvGraphicFramePr>
          <p:xfrm>
            <a:off x="314" y="3264"/>
            <a:ext cx="1003" cy="580"/>
          </p:xfrm>
          <a:graphic>
            <a:graphicData uri="http://schemas.openxmlformats.org/presentationml/2006/ole">
              <mc:AlternateContent xmlns:mc="http://schemas.openxmlformats.org/markup-compatibility/2006">
                <mc:Choice xmlns:v="urn:schemas-microsoft-com:vml" Requires="v">
                  <p:oleObj name="CS ChemDraw Drawing" r:id="rId5" imgW="1450080" imgH="777240" progId="ChemDraw.Document.4.5">
                    <p:embed/>
                  </p:oleObj>
                </mc:Choice>
                <mc:Fallback>
                  <p:oleObj name="CS ChemDraw Drawing" r:id="rId5" imgW="1450080" imgH="777240" progId="ChemDraw.Document.4.5">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l="-4965" t="-9264" r="-4965" b="-9264"/>
                        <a:stretch>
                          <a:fillRect/>
                        </a:stretch>
                      </p:blipFill>
                      <p:spPr bwMode="auto">
                        <a:xfrm>
                          <a:off x="314" y="3264"/>
                          <a:ext cx="1003" cy="58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2" name="Object 12">
              <a:extLst>
                <a:ext uri="{FF2B5EF4-FFF2-40B4-BE49-F238E27FC236}">
                  <a16:creationId xmlns:a16="http://schemas.microsoft.com/office/drawing/2014/main" id="{11574705-1DF6-6CFE-A505-8070C4A29C39}"/>
                </a:ext>
              </a:extLst>
            </p:cNvPr>
            <p:cNvGraphicFramePr>
              <a:graphicFrameLocks noChangeAspect="1"/>
            </p:cNvGraphicFramePr>
            <p:nvPr/>
          </p:nvGraphicFramePr>
          <p:xfrm>
            <a:off x="344" y="2071"/>
            <a:ext cx="941" cy="476"/>
          </p:xfrm>
          <a:graphic>
            <a:graphicData uri="http://schemas.openxmlformats.org/presentationml/2006/ole">
              <mc:AlternateContent xmlns:mc="http://schemas.openxmlformats.org/markup-compatibility/2006">
                <mc:Choice xmlns:v="urn:schemas-microsoft-com:vml" Requires="v">
                  <p:oleObj name="CS ChemDraw Drawing" r:id="rId7" imgW="1351080" imgH="612000" progId="ChemDraw.Document.4.5">
                    <p:embed/>
                  </p:oleObj>
                </mc:Choice>
                <mc:Fallback>
                  <p:oleObj name="CS ChemDraw Drawing" r:id="rId7" imgW="1351080" imgH="612000" progId="ChemDraw.Document.4.5">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l="-5328" t="-11765" r="-5328" b="-11765"/>
                        <a:stretch>
                          <a:fillRect/>
                        </a:stretch>
                      </p:blipFill>
                      <p:spPr bwMode="auto">
                        <a:xfrm>
                          <a:off x="344" y="2071"/>
                          <a:ext cx="941" cy="476"/>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5381" name="Group 21">
            <a:extLst>
              <a:ext uri="{FF2B5EF4-FFF2-40B4-BE49-F238E27FC236}">
                <a16:creationId xmlns:a16="http://schemas.microsoft.com/office/drawing/2014/main" id="{2609E43C-8A6E-D7AC-1B83-442E2F3B04EE}"/>
              </a:ext>
            </a:extLst>
          </p:cNvPr>
          <p:cNvGrpSpPr>
            <a:grpSpLocks/>
          </p:cNvGrpSpPr>
          <p:nvPr/>
        </p:nvGrpSpPr>
        <p:grpSpPr bwMode="auto">
          <a:xfrm>
            <a:off x="2286000" y="4800600"/>
            <a:ext cx="6605588" cy="1871663"/>
            <a:chOff x="1440" y="3024"/>
            <a:chExt cx="4161" cy="1179"/>
          </a:xfrm>
        </p:grpSpPr>
        <p:pic>
          <p:nvPicPr>
            <p:cNvPr id="15367" name="Picture 7">
              <a:extLst>
                <a:ext uri="{FF2B5EF4-FFF2-40B4-BE49-F238E27FC236}">
                  <a16:creationId xmlns:a16="http://schemas.microsoft.com/office/drawing/2014/main" id="{8E3AA3E9-AC33-6F47-171E-60036FE39B4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7" y="3024"/>
              <a:ext cx="1724" cy="1179"/>
            </a:xfrm>
            <a:prstGeom prst="rect">
              <a:avLst/>
            </a:prstGeom>
            <a:noFill/>
            <a:ln w="25400">
              <a:solidFill>
                <a:srgbClr val="800000"/>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74" name="Text Box 14">
              <a:extLst>
                <a:ext uri="{FF2B5EF4-FFF2-40B4-BE49-F238E27FC236}">
                  <a16:creationId xmlns:a16="http://schemas.microsoft.com/office/drawing/2014/main" id="{298B7D35-CD0D-43FC-522E-89F5CC96ACF0}"/>
                </a:ext>
              </a:extLst>
            </p:cNvPr>
            <p:cNvSpPr txBox="1">
              <a:spLocks noChangeArrowheads="1"/>
            </p:cNvSpPr>
            <p:nvPr/>
          </p:nvSpPr>
          <p:spPr bwMode="auto">
            <a:xfrm>
              <a:off x="1440" y="3312"/>
              <a:ext cx="2208" cy="458"/>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3 x H environments so 3 peaks in NMR spectrum.</a:t>
              </a:r>
              <a:endParaRPr lang="en-GB" altLang="en-US" sz="2000" u="sng"/>
            </a:p>
          </p:txBody>
        </p:sp>
      </p:grpSp>
      <p:grpSp>
        <p:nvGrpSpPr>
          <p:cNvPr id="15379" name="Group 19">
            <a:extLst>
              <a:ext uri="{FF2B5EF4-FFF2-40B4-BE49-F238E27FC236}">
                <a16:creationId xmlns:a16="http://schemas.microsoft.com/office/drawing/2014/main" id="{E6CAC226-6EDB-C798-F515-6D458E57BBEC}"/>
              </a:ext>
            </a:extLst>
          </p:cNvPr>
          <p:cNvGrpSpPr>
            <a:grpSpLocks/>
          </p:cNvGrpSpPr>
          <p:nvPr/>
        </p:nvGrpSpPr>
        <p:grpSpPr bwMode="auto">
          <a:xfrm>
            <a:off x="2209800" y="838200"/>
            <a:ext cx="6740525" cy="1871663"/>
            <a:chOff x="1392" y="528"/>
            <a:chExt cx="4246" cy="1179"/>
          </a:xfrm>
        </p:grpSpPr>
        <p:sp>
          <p:nvSpPr>
            <p:cNvPr id="15371" name="Text Box 11">
              <a:extLst>
                <a:ext uri="{FF2B5EF4-FFF2-40B4-BE49-F238E27FC236}">
                  <a16:creationId xmlns:a16="http://schemas.microsoft.com/office/drawing/2014/main" id="{AA76DB09-46C9-F8A2-21B8-8257D87704E2}"/>
                </a:ext>
              </a:extLst>
            </p:cNvPr>
            <p:cNvSpPr txBox="1">
              <a:spLocks noChangeArrowheads="1"/>
            </p:cNvSpPr>
            <p:nvPr/>
          </p:nvSpPr>
          <p:spPr bwMode="auto">
            <a:xfrm>
              <a:off x="1392" y="864"/>
              <a:ext cx="2208" cy="458"/>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2 x H environments so 2 peaks in NMR spectrum.</a:t>
              </a:r>
              <a:endParaRPr lang="en-GB" altLang="en-US" sz="2000" u="sng"/>
            </a:p>
          </p:txBody>
        </p:sp>
        <p:pic>
          <p:nvPicPr>
            <p:cNvPr id="15376" name="Picture 16">
              <a:extLst>
                <a:ext uri="{FF2B5EF4-FFF2-40B4-BE49-F238E27FC236}">
                  <a16:creationId xmlns:a16="http://schemas.microsoft.com/office/drawing/2014/main" id="{1F4BBCE3-B944-384B-76B5-77806EF805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0" y="528"/>
              <a:ext cx="1798" cy="1179"/>
            </a:xfrm>
            <a:prstGeom prst="rect">
              <a:avLst/>
            </a:prstGeom>
            <a:noFill/>
            <a:ln w="25400">
              <a:solidFill>
                <a:srgbClr val="800000"/>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5380" name="Group 20">
            <a:extLst>
              <a:ext uri="{FF2B5EF4-FFF2-40B4-BE49-F238E27FC236}">
                <a16:creationId xmlns:a16="http://schemas.microsoft.com/office/drawing/2014/main" id="{5B01EF11-B9EA-ECAD-6A36-A19C73851559}"/>
              </a:ext>
            </a:extLst>
          </p:cNvPr>
          <p:cNvGrpSpPr>
            <a:grpSpLocks/>
          </p:cNvGrpSpPr>
          <p:nvPr/>
        </p:nvGrpSpPr>
        <p:grpSpPr bwMode="auto">
          <a:xfrm>
            <a:off x="2209800" y="2819400"/>
            <a:ext cx="6732588" cy="1871663"/>
            <a:chOff x="1392" y="1776"/>
            <a:chExt cx="4241" cy="1179"/>
          </a:xfrm>
        </p:grpSpPr>
        <p:sp>
          <p:nvSpPr>
            <p:cNvPr id="15373" name="Text Box 13">
              <a:extLst>
                <a:ext uri="{FF2B5EF4-FFF2-40B4-BE49-F238E27FC236}">
                  <a16:creationId xmlns:a16="http://schemas.microsoft.com/office/drawing/2014/main" id="{28F70747-D10F-6636-4A32-7200C313AA46}"/>
                </a:ext>
              </a:extLst>
            </p:cNvPr>
            <p:cNvSpPr txBox="1">
              <a:spLocks noChangeArrowheads="1"/>
            </p:cNvSpPr>
            <p:nvPr/>
          </p:nvSpPr>
          <p:spPr bwMode="auto">
            <a:xfrm>
              <a:off x="1392" y="2082"/>
              <a:ext cx="2208" cy="458"/>
            </a:xfrm>
            <a:prstGeom prst="rect">
              <a:avLst/>
            </a:prstGeom>
            <a:solidFill>
              <a:srgbClr val="FFFF99"/>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GB" altLang="en-US" sz="2000"/>
                <a:t>4 x H environments so 4 peaks in NMR spectrum.</a:t>
              </a:r>
              <a:endParaRPr lang="en-GB" altLang="en-US" sz="2000" u="sng"/>
            </a:p>
          </p:txBody>
        </p:sp>
        <p:pic>
          <p:nvPicPr>
            <p:cNvPr id="15377" name="Picture 17">
              <a:extLst>
                <a:ext uri="{FF2B5EF4-FFF2-40B4-BE49-F238E27FC236}">
                  <a16:creationId xmlns:a16="http://schemas.microsoft.com/office/drawing/2014/main" id="{82F2261B-193E-9BE4-361B-7C071BBB41E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45" y="1776"/>
              <a:ext cx="1788" cy="1179"/>
            </a:xfrm>
            <a:prstGeom prst="rect">
              <a:avLst/>
            </a:prstGeom>
            <a:noFill/>
            <a:ln w="25400">
              <a:solidFill>
                <a:srgbClr val="800000"/>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79"/>
                                        </p:tgtEl>
                                        <p:attrNameLst>
                                          <p:attrName>style.visibility</p:attrName>
                                        </p:attrNameLst>
                                      </p:cBhvr>
                                      <p:to>
                                        <p:strVal val="visible"/>
                                      </p:to>
                                    </p:set>
                                    <p:animEffect transition="in" filter="blinds(horizontal)">
                                      <p:cBhvr>
                                        <p:cTn id="7" dur="500"/>
                                        <p:tgtEl>
                                          <p:spTgt spid="153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80"/>
                                        </p:tgtEl>
                                        <p:attrNameLst>
                                          <p:attrName>style.visibility</p:attrName>
                                        </p:attrNameLst>
                                      </p:cBhvr>
                                      <p:to>
                                        <p:strVal val="visible"/>
                                      </p:to>
                                    </p:set>
                                    <p:animEffect transition="in" filter="blinds(horizontal)">
                                      <p:cBhvr>
                                        <p:cTn id="12" dur="500"/>
                                        <p:tgtEl>
                                          <p:spTgt spid="153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381"/>
                                        </p:tgtEl>
                                        <p:attrNameLst>
                                          <p:attrName>style.visibility</p:attrName>
                                        </p:attrNameLst>
                                      </p:cBhvr>
                                      <p:to>
                                        <p:strVal val="visible"/>
                                      </p:to>
                                    </p:set>
                                    <p:animEffect transition="in" filter="blinds(horizontal)">
                                      <p:cBhvr>
                                        <p:cTn id="17" dur="5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C810E459-F0DF-953F-AB8A-93094CB71FDA}"/>
              </a:ext>
            </a:extLst>
          </p:cNvPr>
          <p:cNvSpPr txBox="1">
            <a:spLocks noChangeArrowheads="1"/>
          </p:cNvSpPr>
          <p:nvPr/>
        </p:nvSpPr>
        <p:spPr bwMode="auto">
          <a:xfrm>
            <a:off x="146050" y="152400"/>
            <a:ext cx="8853488" cy="48260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GB" altLang="en-US" u="sng"/>
              <a:t>The positions  of each peak in the NMR spectrum.</a:t>
            </a:r>
          </a:p>
        </p:txBody>
      </p:sp>
      <p:sp>
        <p:nvSpPr>
          <p:cNvPr id="13315" name="Text Box 3">
            <a:extLst>
              <a:ext uri="{FF2B5EF4-FFF2-40B4-BE49-F238E27FC236}">
                <a16:creationId xmlns:a16="http://schemas.microsoft.com/office/drawing/2014/main" id="{E95AEE0B-C3DE-28AA-7C71-172DB0E78FA7}"/>
              </a:ext>
            </a:extLst>
          </p:cNvPr>
          <p:cNvSpPr txBox="1">
            <a:spLocks noChangeArrowheads="1"/>
          </p:cNvSpPr>
          <p:nvPr/>
        </p:nvSpPr>
        <p:spPr bwMode="auto">
          <a:xfrm>
            <a:off x="1254125" y="838200"/>
            <a:ext cx="6635750" cy="1017588"/>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just"/>
            <a:r>
              <a:rPr lang="en-GB" altLang="en-US" sz="2000"/>
              <a:t>Each different hydrogen environment will appear in a different position in the NMR spectrum.  This is called </a:t>
            </a:r>
            <a:r>
              <a:rPr lang="en-GB" altLang="en-US" sz="2000" u="sng"/>
              <a:t>Chemical Shift</a:t>
            </a:r>
            <a:r>
              <a:rPr lang="en-GB" altLang="en-US" sz="2000"/>
              <a:t>.</a:t>
            </a:r>
          </a:p>
        </p:txBody>
      </p:sp>
      <p:grpSp>
        <p:nvGrpSpPr>
          <p:cNvPr id="13321" name="Group 9">
            <a:extLst>
              <a:ext uri="{FF2B5EF4-FFF2-40B4-BE49-F238E27FC236}">
                <a16:creationId xmlns:a16="http://schemas.microsoft.com/office/drawing/2014/main" id="{C4EA5AD4-C7C6-F719-2B3D-6AA12A19FDEF}"/>
              </a:ext>
            </a:extLst>
          </p:cNvPr>
          <p:cNvGrpSpPr>
            <a:grpSpLocks/>
          </p:cNvGrpSpPr>
          <p:nvPr/>
        </p:nvGrpSpPr>
        <p:grpSpPr bwMode="auto">
          <a:xfrm>
            <a:off x="1219200" y="4267200"/>
            <a:ext cx="6635750" cy="2362200"/>
            <a:chOff x="768" y="2688"/>
            <a:chExt cx="4180" cy="1488"/>
          </a:xfrm>
        </p:grpSpPr>
        <p:sp>
          <p:nvSpPr>
            <p:cNvPr id="13316" name="Text Box 4">
              <a:extLst>
                <a:ext uri="{FF2B5EF4-FFF2-40B4-BE49-F238E27FC236}">
                  <a16:creationId xmlns:a16="http://schemas.microsoft.com/office/drawing/2014/main" id="{6A909DE8-E018-B51D-8DA2-76F9EF76B640}"/>
                </a:ext>
              </a:extLst>
            </p:cNvPr>
            <p:cNvSpPr txBox="1">
              <a:spLocks noChangeArrowheads="1"/>
            </p:cNvSpPr>
            <p:nvPr/>
          </p:nvSpPr>
          <p:spPr bwMode="auto">
            <a:xfrm>
              <a:off x="768" y="2688"/>
              <a:ext cx="4180" cy="641"/>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The functional groups attached to the hydrogen have a great effect on the amount of energy needed to flip the spin.</a:t>
              </a:r>
            </a:p>
          </p:txBody>
        </p:sp>
        <p:sp>
          <p:nvSpPr>
            <p:cNvPr id="13317" name="Text Box 5">
              <a:extLst>
                <a:ext uri="{FF2B5EF4-FFF2-40B4-BE49-F238E27FC236}">
                  <a16:creationId xmlns:a16="http://schemas.microsoft.com/office/drawing/2014/main" id="{524F988C-2EC7-8DB9-06C6-F2AADC9270B0}"/>
                </a:ext>
              </a:extLst>
            </p:cNvPr>
            <p:cNvSpPr txBox="1">
              <a:spLocks noChangeArrowheads="1"/>
            </p:cNvSpPr>
            <p:nvPr/>
          </p:nvSpPr>
          <p:spPr bwMode="auto">
            <a:xfrm>
              <a:off x="768" y="3504"/>
              <a:ext cx="4180" cy="672"/>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2000"/>
                <a:t>Functional groups with lots of electrons (Alkenes, Carbonyls and Carboxylic acids) push the position of the NMR peak up on the scale.</a:t>
              </a:r>
            </a:p>
          </p:txBody>
        </p:sp>
      </p:grpSp>
      <p:grpSp>
        <p:nvGrpSpPr>
          <p:cNvPr id="13320" name="Group 8">
            <a:extLst>
              <a:ext uri="{FF2B5EF4-FFF2-40B4-BE49-F238E27FC236}">
                <a16:creationId xmlns:a16="http://schemas.microsoft.com/office/drawing/2014/main" id="{9BDBF41E-F7B5-F3B9-0C7B-E40F704C4512}"/>
              </a:ext>
            </a:extLst>
          </p:cNvPr>
          <p:cNvGrpSpPr>
            <a:grpSpLocks/>
          </p:cNvGrpSpPr>
          <p:nvPr/>
        </p:nvGrpSpPr>
        <p:grpSpPr bwMode="auto">
          <a:xfrm>
            <a:off x="1981200" y="2057400"/>
            <a:ext cx="5791200" cy="1876425"/>
            <a:chOff x="1248" y="1296"/>
            <a:chExt cx="3648" cy="1182"/>
          </a:xfrm>
        </p:grpSpPr>
        <p:pic>
          <p:nvPicPr>
            <p:cNvPr id="13318" name="Picture 6">
              <a:extLst>
                <a:ext uri="{FF2B5EF4-FFF2-40B4-BE49-F238E27FC236}">
                  <a16:creationId xmlns:a16="http://schemas.microsoft.com/office/drawing/2014/main" id="{6C236950-F092-B5FC-B597-7C9AEC2EC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 y="1296"/>
              <a:ext cx="1728" cy="1182"/>
            </a:xfrm>
            <a:prstGeom prst="rect">
              <a:avLst/>
            </a:prstGeom>
            <a:noFill/>
            <a:ln w="25400">
              <a:solidFill>
                <a:srgbClr val="800000"/>
              </a:solidFill>
              <a:miter lim="800000"/>
              <a:headEnd/>
              <a:tailEnd/>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319" name="Object 7">
              <a:extLst>
                <a:ext uri="{FF2B5EF4-FFF2-40B4-BE49-F238E27FC236}">
                  <a16:creationId xmlns:a16="http://schemas.microsoft.com/office/drawing/2014/main" id="{4E1A608A-899F-E7B5-B2C3-2E5B72485B0A}"/>
                </a:ext>
              </a:extLst>
            </p:cNvPr>
            <p:cNvGraphicFramePr>
              <a:graphicFrameLocks noChangeAspect="1"/>
            </p:cNvGraphicFramePr>
            <p:nvPr/>
          </p:nvGraphicFramePr>
          <p:xfrm>
            <a:off x="1248" y="1584"/>
            <a:ext cx="1003" cy="580"/>
          </p:xfrm>
          <a:graphic>
            <a:graphicData uri="http://schemas.openxmlformats.org/presentationml/2006/ole">
              <mc:AlternateContent xmlns:mc="http://schemas.openxmlformats.org/markup-compatibility/2006">
                <mc:Choice xmlns:v="urn:schemas-microsoft-com:vml" Requires="v">
                  <p:oleObj name="CS ChemDraw Drawing" r:id="rId4" imgW="1450080" imgH="777240" progId="ChemDraw.Document.4.5">
                    <p:embed/>
                  </p:oleObj>
                </mc:Choice>
                <mc:Fallback>
                  <p:oleObj name="CS ChemDraw Drawing" r:id="rId4" imgW="1450080" imgH="777240" progId="ChemDraw.Document.4.5">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l="-4965" t="-9264" r="-4965" b="-9264"/>
                        <a:stretch>
                          <a:fillRect/>
                        </a:stretch>
                      </p:blipFill>
                      <p:spPr bwMode="auto">
                        <a:xfrm>
                          <a:off x="1248" y="1584"/>
                          <a:ext cx="1003" cy="580"/>
                        </a:xfrm>
                        <a:prstGeom prst="rect">
                          <a:avLst/>
                        </a:prstGeom>
                        <a:solidFill>
                          <a:srgbClr val="CCECFF"/>
                        </a:solidFill>
                        <a:ln w="254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blinds(horizontal)">
                                      <p:cBhvr>
                                        <p:cTn id="7" dur="500"/>
                                        <p:tgtEl>
                                          <p:spTgt spid="13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blinds(horizontal)">
                                      <p:cBhvr>
                                        <p:cTn id="12"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CCECFF"/>
        </a:solidFill>
        <a:ln w="25400"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2400" b="1"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rgbClr val="CCECFF"/>
        </a:solidFill>
        <a:ln w="25400"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2400" b="1"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742</Words>
  <Application>Microsoft Office PowerPoint</Application>
  <PresentationFormat>On-screen Show (4:3)</PresentationFormat>
  <Paragraphs>79</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7" baseType="lpstr">
      <vt:lpstr>Times New Roman</vt:lpstr>
      <vt:lpstr>Comic Sans MS</vt:lpstr>
      <vt:lpstr>Arial</vt:lpstr>
      <vt:lpstr>Default Design</vt:lpstr>
      <vt:lpstr>CS ChemDraw Drawing</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magnetic resonance nmr</dc:title>
  <dc:creator>Leon Jackson</dc:creator>
  <cp:lastModifiedBy>Nayan GRIFFITHS</cp:lastModifiedBy>
  <cp:revision>19</cp:revision>
  <dcterms:created xsi:type="dcterms:W3CDTF">2003-07-04T19:37:53Z</dcterms:created>
  <dcterms:modified xsi:type="dcterms:W3CDTF">2023-05-23T22:06:47Z</dcterms:modified>
</cp:coreProperties>
</file>